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4"/>
  </p:notesMasterIdLst>
  <p:handoutMasterIdLst>
    <p:handoutMasterId r:id="rId35"/>
  </p:handoutMasterIdLst>
  <p:sldIdLst>
    <p:sldId id="257" r:id="rId2"/>
    <p:sldId id="292" r:id="rId3"/>
    <p:sldId id="318" r:id="rId4"/>
    <p:sldId id="319" r:id="rId5"/>
    <p:sldId id="320" r:id="rId6"/>
    <p:sldId id="321" r:id="rId7"/>
    <p:sldId id="322" r:id="rId8"/>
    <p:sldId id="325" r:id="rId9"/>
    <p:sldId id="323" r:id="rId10"/>
    <p:sldId id="324" r:id="rId11"/>
    <p:sldId id="326" r:id="rId12"/>
    <p:sldId id="327" r:id="rId13"/>
    <p:sldId id="328" r:id="rId14"/>
    <p:sldId id="329" r:id="rId15"/>
    <p:sldId id="330" r:id="rId16"/>
    <p:sldId id="331" r:id="rId17"/>
    <p:sldId id="332" r:id="rId18"/>
    <p:sldId id="333" r:id="rId19"/>
    <p:sldId id="334" r:id="rId20"/>
    <p:sldId id="335" r:id="rId21"/>
    <p:sldId id="336" r:id="rId22"/>
    <p:sldId id="337" r:id="rId23"/>
    <p:sldId id="338" r:id="rId24"/>
    <p:sldId id="289" r:id="rId25"/>
    <p:sldId id="309" r:id="rId26"/>
    <p:sldId id="311" r:id="rId27"/>
    <p:sldId id="312" r:id="rId28"/>
    <p:sldId id="313" r:id="rId29"/>
    <p:sldId id="315" r:id="rId30"/>
    <p:sldId id="310" r:id="rId31"/>
    <p:sldId id="314" r:id="rId32"/>
    <p:sldId id="316" r:id="rId33"/>
  </p:sldIdLst>
  <p:sldSz cx="9144000" cy="6858000" type="screen4x3"/>
  <p:notesSz cx="9601200" cy="73152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5pPr>
    <a:lvl6pPr marL="22860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6pPr>
    <a:lvl7pPr marL="27432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7pPr>
    <a:lvl8pPr marL="32004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8pPr>
    <a:lvl9pPr marL="36576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0000FF"/>
    <a:srgbClr val="92D050"/>
    <a:srgbClr val="CCFFFF"/>
    <a:srgbClr val="FFCC99"/>
    <a:srgbClr val="FF3300"/>
    <a:srgbClr val="FFCC00"/>
    <a:srgbClr val="0099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52" autoAdjust="0"/>
    <p:restoredTop sz="83879" autoAdjust="0"/>
  </p:normalViewPr>
  <p:slideViewPr>
    <p:cSldViewPr snapToGrid="0">
      <p:cViewPr varScale="1">
        <p:scale>
          <a:sx n="59" d="100"/>
          <a:sy n="59" d="100"/>
        </p:scale>
        <p:origin x="104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3848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65" y="0"/>
            <a:ext cx="4160936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9924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65" y="6949924"/>
            <a:ext cx="4160936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fld id="{227F3E45-4A14-2D47-8F04-4BB42089EFB5}" type="slidenum">
              <a:rPr lang="en-US">
                <a:latin typeface="Arial" charset="0"/>
              </a:rPr>
              <a:pPr>
                <a:defRPr/>
              </a:p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5706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2.tiff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>
            <a:lvl1pPr algn="l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61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>
            <a:lvl1pPr algn="r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61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538" y="3474963"/>
            <a:ext cx="7680127" cy="3291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61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b" anchorCtr="0" compatLnSpc="1">
            <a:prstTxWarp prst="textNoShape">
              <a:avLst/>
            </a:prstTxWarp>
          </a:bodyPr>
          <a:lstStyle>
            <a:lvl1pPr algn="l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61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b" anchorCtr="0" compatLnSpc="1">
            <a:prstTxWarp prst="textNoShape">
              <a:avLst/>
            </a:prstTxWarp>
          </a:bodyPr>
          <a:lstStyle>
            <a:lvl1pPr algn="r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fld id="{B069701C-02A1-CE43-ADB4-E98A80C283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505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pitchFamily="-107" charset="-128"/>
        <a:cs typeface="ＭＳ Ｐゴシック" pitchFamily="-107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643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685800"/>
            <a:ext cx="8382000" cy="1905000"/>
          </a:xfrm>
          <a:prstGeom prst="rect">
            <a:avLst/>
          </a:prstGeo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495800"/>
            <a:ext cx="6400800" cy="1752600"/>
          </a:xfrm>
        </p:spPr>
        <p:txBody>
          <a:bodyPr/>
          <a:lstStyle>
            <a:lvl1pPr marL="0" indent="0" algn="ctr">
              <a:buNone/>
              <a:defRPr sz="280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 descr="Princeton_shield.tif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69050" y="2971800"/>
            <a:ext cx="805900" cy="101817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152400" y="4343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394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62C562-3101-0D43-9BC5-1FD230FF41EF}" type="datetime1">
              <a:rPr lang="en-US" smtClean="0"/>
              <a:t>3/23/19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E0B851-7313-6B4B-90F0-D21AC23BC8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8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8061D7-F64F-8E4D-8C48-35B191211857}" type="datetime1">
              <a:rPr lang="en-US" smtClean="0"/>
              <a:t>3/23/19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B8A700-9ACA-CA49-8640-C2576E344D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001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8" name="Picture 7" descr="Princeton_shield.ti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9600" y="457200"/>
            <a:ext cx="685800" cy="763628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67694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8C55DC-D3DB-A142-8833-8A2BDFA4DAAA}" type="datetime1">
              <a:rPr lang="en-US" smtClean="0"/>
              <a:t>3/23/19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C1C3E-524C-584F-BE26-32C52DE4BA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858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196" y="1447800"/>
            <a:ext cx="8565204" cy="5029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400"/>
              </a:spcBef>
              <a:defRPr sz="3000"/>
            </a:lvl1pPr>
            <a:lvl2pPr>
              <a:spcBef>
                <a:spcPts val="800"/>
              </a:spcBef>
              <a:defRPr sz="2800"/>
            </a:lvl2pPr>
            <a:lvl3pPr>
              <a:spcBef>
                <a:spcPts val="800"/>
              </a:spcBef>
              <a:defRPr sz="2400"/>
            </a:lvl3pPr>
            <a:lvl4pPr>
              <a:spcBef>
                <a:spcPts val="800"/>
              </a:spcBef>
              <a:defRPr sz="2200"/>
            </a:lvl4pPr>
            <a:lvl5pPr>
              <a:spcBef>
                <a:spcPts val="800"/>
              </a:spcBef>
              <a:defRPr sz="2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r>
              <a:rPr lang="en-US" dirty="0"/>
              <a:t>Second main line</a:t>
            </a:r>
          </a:p>
          <a:p>
            <a:pPr lvl="1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6AAB37-D57B-5349-8A73-F9D93383FA9F}" type="datetime1">
              <a:rPr lang="en-US" smtClean="0"/>
              <a:t>3/23/19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9111C5-E04E-4942-8174-12BB645D5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350196" y="76201"/>
            <a:ext cx="8565204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 spc="-10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52400" y="1275945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650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373" y="2845761"/>
            <a:ext cx="7772400" cy="1166478"/>
          </a:xfrm>
          <a:prstGeom prst="rect">
            <a:avLst/>
          </a:prstGeom>
        </p:spPr>
        <p:txBody>
          <a:bodyPr anchor="ctr"/>
          <a:lstStyle>
            <a:lvl1pPr algn="ctr">
              <a:defRPr sz="4000" b="1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373" y="4069954"/>
            <a:ext cx="7772400" cy="98843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46F9FE-3308-7D4E-8B46-F9836AC42425}" type="datetime1">
              <a:rPr lang="en-US" smtClean="0"/>
              <a:t>3/23/19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59B53-AEC7-9D43-BD4D-FB123296CD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876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373" y="2845761"/>
            <a:ext cx="7772400" cy="1166478"/>
          </a:xfrm>
          <a:prstGeom prst="rect">
            <a:avLst/>
          </a:prstGeom>
        </p:spPr>
        <p:txBody>
          <a:bodyPr anchor="ctr"/>
          <a:lstStyle>
            <a:lvl1pPr algn="ctr">
              <a:defRPr sz="4000" b="1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373" y="4069954"/>
            <a:ext cx="7772400" cy="98843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46F9FE-3308-7D4E-8B46-F9836AC42425}" type="datetime1">
              <a:rPr lang="en-US" smtClean="0"/>
              <a:t>3/23/19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59B53-AEC7-9D43-BD4D-FB123296CD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081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5425" y="1470346"/>
            <a:ext cx="4340375" cy="4877434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1470346"/>
            <a:ext cx="4263565" cy="4877434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16C878-1A61-1D40-8C94-88B875F76C97}" type="datetime1">
              <a:rPr lang="en-US" smtClean="0"/>
              <a:t>3/23/19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200562-6296-9E41-94C7-4DAE5BF4E4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001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 spc="-10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9" name="Picture 8" descr="Princeton_shield.ti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9600" y="457200"/>
            <a:ext cx="685800" cy="763628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573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E7AF70-5002-B24C-BAA9-0C2EC79E2C37}" type="datetime1">
              <a:rPr lang="en-US" smtClean="0"/>
              <a:t>3/23/19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4929D7-7AD0-024D-8F69-58F7A677FF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001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1" name="Picture 10" descr="Princeton_shield.ti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9600" y="457200"/>
            <a:ext cx="685800" cy="763628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3578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E44EB9-203A-2649-A5DC-C807C557D821}" type="datetime1">
              <a:rPr lang="en-US" smtClean="0"/>
              <a:t>3/23/19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934AC4-E5A6-0446-ADDB-6CB25A5DDD1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001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 spc="-10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7" name="Picture 6" descr="Princeton_shield.ti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9600" y="457200"/>
            <a:ext cx="685800" cy="76362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722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E168DF-4358-664B-A04B-7A4BE79C5464}" type="datetime1">
              <a:rPr lang="en-US" smtClean="0"/>
              <a:t>3/23/19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025072-9793-DD45-A50B-C84D5FD44B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87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B0B6B8-460D-9A45-A983-067DAFC8AE2B}" type="datetime1">
              <a:rPr lang="en-US" smtClean="0"/>
              <a:t>3/23/19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1BDEDE-40D3-1C4C-B3CB-CF078D2D5C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66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52400" y="1447800"/>
            <a:ext cx="87630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</a:defRPr>
            </a:lvl1pPr>
          </a:lstStyle>
          <a:p>
            <a:pPr>
              <a:defRPr/>
            </a:pPr>
            <a:fld id="{7AB581CF-9A74-854B-A279-C8C42F61C879}" type="datetime1">
              <a:rPr lang="en-US" smtClean="0"/>
              <a:pPr>
                <a:defRPr/>
              </a:pPr>
              <a:t>3/23/19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400" b="1">
                <a:solidFill>
                  <a:srgbClr val="FF6600"/>
                </a:solidFill>
                <a:latin typeface="+mn-lt"/>
              </a:defRPr>
            </a:lvl1pPr>
          </a:lstStyle>
          <a:p>
            <a:pPr>
              <a:defRPr/>
            </a:pPr>
            <a:fld id="{62406363-7E77-DB4B-97E5-317AD9418D5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1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85" r:id="rId3"/>
    <p:sldLayoutId id="214748368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chemeClr val="tx1"/>
          </a:solidFill>
          <a:latin typeface="+mj-lt"/>
          <a:ea typeface="ＭＳ Ｐゴシック" pitchFamily="-1" charset="-128"/>
          <a:cs typeface="ＭＳ Ｐゴシック" pitchFamily="-1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9pPr>
    </p:titleStyle>
    <p:bodyStyle>
      <a:lvl1pPr marL="342900" indent="-3429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•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ＭＳ Ｐゴシック" pitchFamily="-1" charset="-128"/>
        </a:defRPr>
      </a:lvl1pPr>
      <a:lvl2pPr marL="742950" indent="-28575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–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2pPr>
      <a:lvl3pPr marL="1143000" indent="-2286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•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3pPr>
      <a:lvl4pPr marL="1600200" indent="-2286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–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4pPr>
      <a:lvl5pPr marL="2057400" indent="-2286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»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Streaming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4495800"/>
            <a:ext cx="7772400" cy="2362200"/>
          </a:xfrm>
        </p:spPr>
        <p:txBody>
          <a:bodyPr>
            <a:normAutofit/>
          </a:bodyPr>
          <a:lstStyle/>
          <a:p>
            <a:r>
              <a:rPr lang="en-US" dirty="0"/>
              <a:t>COS 518: Advanced Computer Systems</a:t>
            </a:r>
            <a:endParaRPr lang="en-US" i="1" dirty="0"/>
          </a:p>
          <a:p>
            <a:r>
              <a:rPr lang="en-US" dirty="0"/>
              <a:t>Lecture 12</a:t>
            </a:r>
          </a:p>
          <a:p>
            <a:endParaRPr lang="en-US" dirty="0"/>
          </a:p>
          <a:p>
            <a:r>
              <a:rPr lang="en-US" dirty="0"/>
              <a:t>Michael Freedman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438861"/>
            <a:ext cx="4040188" cy="6397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Tuple-by-Tuple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2319253"/>
            <a:ext cx="4040188" cy="3951288"/>
          </a:xfrm>
        </p:spPr>
        <p:txBody>
          <a:bodyPr/>
          <a:lstStyle/>
          <a:p>
            <a:pPr marL="400050" lvl="2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800" dirty="0"/>
              <a:t>input</a:t>
            </a:r>
            <a:r>
              <a:rPr lang="en-US" sz="2800" b="1" dirty="0"/>
              <a:t> </a:t>
            </a:r>
            <a:r>
              <a:rPr lang="en-US" sz="2800" b="1" dirty="0">
                <a:sym typeface="Wingdings"/>
              </a:rPr>
              <a:t>← </a:t>
            </a:r>
            <a:r>
              <a:rPr lang="en-US" sz="2800" b="1" dirty="0"/>
              <a:t>read</a:t>
            </a:r>
            <a:r>
              <a:rPr lang="en-US" sz="2800" dirty="0"/>
              <a:t> </a:t>
            </a:r>
          </a:p>
          <a:p>
            <a:pPr marL="400050" lvl="2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800" dirty="0"/>
              <a:t>if (input &gt; threshold)  {  		</a:t>
            </a:r>
            <a:r>
              <a:rPr lang="en-US" sz="2800" b="1" dirty="0"/>
              <a:t>emit </a:t>
            </a:r>
            <a:r>
              <a:rPr lang="en-US" sz="2800" dirty="0"/>
              <a:t>input </a:t>
            </a:r>
          </a:p>
          <a:p>
            <a:pPr marL="400050" lvl="2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800" dirty="0"/>
              <a:t>}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4645025" y="1438861"/>
            <a:ext cx="4041775" cy="6397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Micro-batch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4"/>
          </p:nvPr>
        </p:nvSpPr>
        <p:spPr>
          <a:xfrm>
            <a:off x="4548773" y="2319253"/>
            <a:ext cx="4498975" cy="3951288"/>
          </a:xfrm>
        </p:spPr>
        <p:txBody>
          <a:bodyPr>
            <a:noAutofit/>
          </a:bodyPr>
          <a:lstStyle/>
          <a:p>
            <a:pPr marL="402336" lvl="3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800" dirty="0"/>
              <a:t>inputs</a:t>
            </a:r>
            <a:r>
              <a:rPr lang="en-US" sz="2800" b="1" dirty="0"/>
              <a:t> </a:t>
            </a:r>
            <a:r>
              <a:rPr lang="en-US" sz="2800" b="1" dirty="0">
                <a:sym typeface="Wingdings"/>
              </a:rPr>
              <a:t>← </a:t>
            </a:r>
            <a:r>
              <a:rPr lang="en-US" sz="2800" b="1" dirty="0"/>
              <a:t>read</a:t>
            </a:r>
            <a:r>
              <a:rPr lang="en-US" sz="2800" dirty="0"/>
              <a:t> </a:t>
            </a:r>
          </a:p>
          <a:p>
            <a:pPr marL="402336" lvl="3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800" dirty="0"/>
              <a:t>out = []</a:t>
            </a:r>
          </a:p>
          <a:p>
            <a:pPr marL="402336" lvl="3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800" dirty="0"/>
              <a:t>for input in inputs {</a:t>
            </a:r>
          </a:p>
          <a:p>
            <a:pPr marL="400050" lvl="1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800" dirty="0"/>
              <a:t>		if (input &gt; threshold) {</a:t>
            </a:r>
          </a:p>
          <a:p>
            <a:pPr marL="400050" lvl="1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800" dirty="0"/>
              <a:t>			</a:t>
            </a:r>
            <a:r>
              <a:rPr lang="en-US" sz="2800" dirty="0" err="1"/>
              <a:t>out.append</a:t>
            </a:r>
            <a:r>
              <a:rPr lang="en-US" sz="2800" dirty="0"/>
              <a:t>(input)</a:t>
            </a:r>
          </a:p>
          <a:p>
            <a:pPr marL="400050" lvl="1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800" dirty="0"/>
              <a:t>		}</a:t>
            </a:r>
          </a:p>
          <a:p>
            <a:pPr marL="400050" lvl="1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800" dirty="0"/>
              <a:t>}</a:t>
            </a:r>
          </a:p>
          <a:p>
            <a:pPr marL="400050" lvl="1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800" b="1" dirty="0"/>
              <a:t>emit </a:t>
            </a:r>
            <a:r>
              <a:rPr lang="en-US" sz="2800" dirty="0"/>
              <a:t>out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D4929D7-7AD0-024D-8F69-58F7A677FF78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11" name="Title 3"/>
          <p:cNvSpPr>
            <a:spLocks noGrp="1"/>
          </p:cNvSpPr>
          <p:nvPr>
            <p:ph type="title"/>
          </p:nvPr>
        </p:nvSpPr>
        <p:spPr>
          <a:xfrm>
            <a:off x="350196" y="16215"/>
            <a:ext cx="8565204" cy="1066800"/>
          </a:xfrm>
        </p:spPr>
        <p:txBody>
          <a:bodyPr/>
          <a:lstStyle/>
          <a:p>
            <a:r>
              <a:rPr lang="en-US" sz="4400" dirty="0"/>
              <a:t>Scale “up”</a:t>
            </a:r>
          </a:p>
        </p:txBody>
      </p:sp>
    </p:spTree>
    <p:extLst>
      <p:ext uri="{BB962C8B-B14F-4D97-AF65-F5344CB8AC3E}">
        <p14:creationId xmlns:p14="http://schemas.microsoft.com/office/powerpoint/2010/main" val="2918179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438861"/>
            <a:ext cx="4040188" cy="6397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Tuple-by-Tuple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2319253"/>
            <a:ext cx="4040188" cy="1458663"/>
          </a:xfrm>
        </p:spPr>
        <p:txBody>
          <a:bodyPr/>
          <a:lstStyle/>
          <a:p>
            <a:pPr marL="400050" lvl="2" indent="0">
              <a:spcBef>
                <a:spcPts val="2400"/>
              </a:spcBef>
              <a:spcAft>
                <a:spcPts val="800"/>
              </a:spcAft>
              <a:buNone/>
            </a:pPr>
            <a:r>
              <a:rPr lang="en-US" sz="2800" dirty="0"/>
              <a:t>Lower Latency</a:t>
            </a:r>
          </a:p>
          <a:p>
            <a:pPr marL="400050" lvl="2" indent="0">
              <a:spcBef>
                <a:spcPts val="2400"/>
              </a:spcBef>
              <a:spcAft>
                <a:spcPts val="800"/>
              </a:spcAft>
              <a:buNone/>
            </a:pPr>
            <a:r>
              <a:rPr lang="en-US" sz="2800" dirty="0"/>
              <a:t>Lower Throughput</a:t>
            </a:r>
          </a:p>
          <a:p>
            <a:pPr>
              <a:spcBef>
                <a:spcPts val="2400"/>
              </a:spcBef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4645025" y="1438861"/>
            <a:ext cx="4041775" cy="6397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Micro-batch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4"/>
          </p:nvPr>
        </p:nvSpPr>
        <p:spPr>
          <a:xfrm>
            <a:off x="4548773" y="2319253"/>
            <a:ext cx="4498975" cy="1458663"/>
          </a:xfrm>
        </p:spPr>
        <p:txBody>
          <a:bodyPr>
            <a:noAutofit/>
          </a:bodyPr>
          <a:lstStyle/>
          <a:p>
            <a:pPr marL="402336" lvl="3" indent="0">
              <a:spcBef>
                <a:spcPts val="2400"/>
              </a:spcBef>
              <a:spcAft>
                <a:spcPts val="800"/>
              </a:spcAft>
              <a:buNone/>
            </a:pPr>
            <a:r>
              <a:rPr lang="en-US" sz="2800" dirty="0"/>
              <a:t>Higher Latency</a:t>
            </a:r>
          </a:p>
          <a:p>
            <a:pPr marL="400050" lvl="1" indent="0">
              <a:spcBef>
                <a:spcPts val="2400"/>
              </a:spcBef>
              <a:spcAft>
                <a:spcPts val="800"/>
              </a:spcAft>
              <a:buNone/>
            </a:pPr>
            <a:r>
              <a:rPr lang="en-US" sz="2800" dirty="0"/>
              <a:t>Higher Throughput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D4929D7-7AD0-024D-8F69-58F7A677FF78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11" name="Title 3"/>
          <p:cNvSpPr>
            <a:spLocks noGrp="1"/>
          </p:cNvSpPr>
          <p:nvPr>
            <p:ph type="title"/>
          </p:nvPr>
        </p:nvSpPr>
        <p:spPr>
          <a:xfrm>
            <a:off x="350196" y="16215"/>
            <a:ext cx="8565204" cy="1066800"/>
          </a:xfrm>
        </p:spPr>
        <p:txBody>
          <a:bodyPr/>
          <a:lstStyle/>
          <a:p>
            <a:r>
              <a:rPr lang="en-US" sz="4400" dirty="0"/>
              <a:t>Scale “up”</a:t>
            </a:r>
          </a:p>
        </p:txBody>
      </p:sp>
      <p:sp>
        <p:nvSpPr>
          <p:cNvPr id="7" name="Rectangle 6"/>
          <p:cNvSpPr/>
          <p:nvPr/>
        </p:nvSpPr>
        <p:spPr>
          <a:xfrm>
            <a:off x="270335" y="4075690"/>
            <a:ext cx="8556876" cy="187692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3800"/>
              </a:lnSpc>
            </a:pPr>
            <a:r>
              <a:rPr lang="en-US" sz="2600" dirty="0">
                <a:solidFill>
                  <a:schemeClr val="tx1"/>
                </a:solidFill>
                <a:latin typeface="+mn-lt"/>
              </a:rPr>
              <a:t>Why?  </a:t>
            </a:r>
            <a:r>
              <a:rPr lang="en-US" sz="2600" b="0" dirty="0">
                <a:solidFill>
                  <a:schemeClr val="tx1"/>
                </a:solidFill>
                <a:latin typeface="+mn-lt"/>
              </a:rPr>
              <a:t>Each read/write is an system call into kernel.  More cycles performing kernel/application transitions (context switches), less actually spent processing data.</a:t>
            </a:r>
          </a:p>
        </p:txBody>
      </p:sp>
    </p:spTree>
    <p:extLst>
      <p:ext uri="{BB962C8B-B14F-4D97-AF65-F5344CB8AC3E}">
        <p14:creationId xmlns:p14="http://schemas.microsoft.com/office/powerpoint/2010/main" val="87278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Scale “out”</a:t>
            </a:r>
          </a:p>
        </p:txBody>
      </p:sp>
      <p:grpSp>
        <p:nvGrpSpPr>
          <p:cNvPr id="107" name="Group 106"/>
          <p:cNvGrpSpPr/>
          <p:nvPr/>
        </p:nvGrpSpPr>
        <p:grpSpPr>
          <a:xfrm>
            <a:off x="350196" y="1756530"/>
            <a:ext cx="8377586" cy="1553804"/>
            <a:chOff x="350196" y="1756530"/>
            <a:chExt cx="8377586" cy="1553804"/>
          </a:xfrm>
        </p:grpSpPr>
        <p:cxnSp>
          <p:nvCxnSpPr>
            <p:cNvPr id="18" name="Straight Arrow Connector 17"/>
            <p:cNvCxnSpPr>
              <a:cxnSpLocks/>
            </p:cNvCxnSpPr>
            <p:nvPr/>
          </p:nvCxnSpPr>
          <p:spPr>
            <a:xfrm flipV="1">
              <a:off x="350196" y="2181648"/>
              <a:ext cx="3383280" cy="1097280"/>
            </a:xfrm>
            <a:prstGeom prst="straightConnector1">
              <a:avLst/>
            </a:prstGeom>
            <a:ln>
              <a:prstDash val="solid"/>
              <a:headEnd type="none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cxnSpLocks noChangeAspect="1"/>
            </p:cNvCxnSpPr>
            <p:nvPr/>
          </p:nvCxnSpPr>
          <p:spPr>
            <a:xfrm flipV="1">
              <a:off x="5344502" y="2374151"/>
              <a:ext cx="3383280" cy="1"/>
            </a:xfrm>
            <a:prstGeom prst="straightConnector1">
              <a:avLst/>
            </a:prstGeom>
            <a:ln>
              <a:prstDash val="solid"/>
              <a:headEnd type="none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" name="Rectangle 4"/>
            <p:cNvSpPr>
              <a:spLocks noChangeAspect="1"/>
            </p:cNvSpPr>
            <p:nvPr/>
          </p:nvSpPr>
          <p:spPr>
            <a:xfrm>
              <a:off x="3907328" y="1756530"/>
              <a:ext cx="1227222" cy="123524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" name="Oval 6"/>
            <p:cNvSpPr>
              <a:spLocks noChangeAspect="1"/>
            </p:cNvSpPr>
            <p:nvPr/>
          </p:nvSpPr>
          <p:spPr>
            <a:xfrm>
              <a:off x="1155106" y="2756249"/>
              <a:ext cx="365760" cy="36576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1778342" y="2567923"/>
              <a:ext cx="365760" cy="36576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2401578" y="2379597"/>
              <a:ext cx="365760" cy="36576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3024814" y="2191271"/>
              <a:ext cx="365760" cy="36576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531870" y="2944574"/>
              <a:ext cx="365760" cy="36576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6169867" y="2191271"/>
              <a:ext cx="365760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6793103" y="2191271"/>
              <a:ext cx="365760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7416339" y="2191271"/>
              <a:ext cx="365760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>
              <a:off x="8039574" y="2191271"/>
              <a:ext cx="365760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5546631" y="2191271"/>
              <a:ext cx="365760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386288" y="4519236"/>
            <a:ext cx="8378791" cy="1618647"/>
            <a:chOff x="386288" y="4519236"/>
            <a:chExt cx="8378791" cy="1618647"/>
          </a:xfrm>
        </p:grpSpPr>
        <p:cxnSp>
          <p:nvCxnSpPr>
            <p:cNvPr id="19" name="Straight Arrow Connector 18"/>
            <p:cNvCxnSpPr>
              <a:cxnSpLocks/>
            </p:cNvCxnSpPr>
            <p:nvPr/>
          </p:nvCxnSpPr>
          <p:spPr>
            <a:xfrm>
              <a:off x="386288" y="4607217"/>
              <a:ext cx="3355848" cy="1097280"/>
            </a:xfrm>
            <a:prstGeom prst="straightConnector1">
              <a:avLst/>
            </a:prstGeom>
            <a:ln>
              <a:prstDash val="solid"/>
              <a:headEnd type="none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cxnSpLocks noChangeAspect="1"/>
            </p:cNvCxnSpPr>
            <p:nvPr/>
          </p:nvCxnSpPr>
          <p:spPr>
            <a:xfrm flipV="1">
              <a:off x="5381799" y="5520262"/>
              <a:ext cx="3383280" cy="1"/>
            </a:xfrm>
            <a:prstGeom prst="straightConnector1">
              <a:avLst/>
            </a:prstGeom>
            <a:ln>
              <a:prstDash val="solid"/>
              <a:headEnd type="none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3907328" y="4902641"/>
              <a:ext cx="1227222" cy="123524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1192403" y="4723773"/>
              <a:ext cx="365760" cy="36576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1815639" y="4928310"/>
              <a:ext cx="365760" cy="36576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2438875" y="5132847"/>
              <a:ext cx="365760" cy="36576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3062111" y="5337382"/>
              <a:ext cx="365760" cy="36576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569167" y="4519236"/>
              <a:ext cx="365760" cy="36576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6207164" y="5337382"/>
              <a:ext cx="365760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6830400" y="5337382"/>
              <a:ext cx="365760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7453636" y="5337382"/>
              <a:ext cx="365760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>
              <a:off x="8076871" y="5337382"/>
              <a:ext cx="365760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5583928" y="5337382"/>
              <a:ext cx="365760" cy="36576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</p:grpSp>
      <p:cxnSp>
        <p:nvCxnSpPr>
          <p:cNvPr id="46" name="Straight Arrow Connector 45"/>
          <p:cNvCxnSpPr>
            <a:cxnSpLocks noChangeAspect="1"/>
          </p:cNvCxnSpPr>
          <p:nvPr/>
        </p:nvCxnSpPr>
        <p:spPr>
          <a:xfrm flipV="1">
            <a:off x="376666" y="3927955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cxnSpLocks noChangeAspect="1"/>
          </p:cNvCxnSpPr>
          <p:nvPr/>
        </p:nvCxnSpPr>
        <p:spPr>
          <a:xfrm flipV="1">
            <a:off x="5370972" y="3927955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Rectangle 47"/>
          <p:cNvSpPr>
            <a:spLocks noChangeAspect="1"/>
          </p:cNvSpPr>
          <p:nvPr/>
        </p:nvSpPr>
        <p:spPr>
          <a:xfrm>
            <a:off x="3907328" y="3310334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0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9" name="Oval 48"/>
          <p:cNvSpPr>
            <a:spLocks noChangeAspect="1"/>
          </p:cNvSpPr>
          <p:nvPr/>
        </p:nvSpPr>
        <p:spPr>
          <a:xfrm>
            <a:off x="1181576" y="3745075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1804812" y="3745075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1" name="Oval 50"/>
          <p:cNvSpPr>
            <a:spLocks noChangeAspect="1"/>
          </p:cNvSpPr>
          <p:nvPr/>
        </p:nvSpPr>
        <p:spPr>
          <a:xfrm>
            <a:off x="2428048" y="3745075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2" name="Oval 51"/>
          <p:cNvSpPr>
            <a:spLocks noChangeAspect="1"/>
          </p:cNvSpPr>
          <p:nvPr/>
        </p:nvSpPr>
        <p:spPr>
          <a:xfrm>
            <a:off x="3051284" y="3745075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3" name="Oval 52"/>
          <p:cNvSpPr>
            <a:spLocks noChangeAspect="1"/>
          </p:cNvSpPr>
          <p:nvPr/>
        </p:nvSpPr>
        <p:spPr>
          <a:xfrm>
            <a:off x="558340" y="3745075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4" name="Oval 53"/>
          <p:cNvSpPr>
            <a:spLocks noChangeAspect="1"/>
          </p:cNvSpPr>
          <p:nvPr/>
        </p:nvSpPr>
        <p:spPr>
          <a:xfrm>
            <a:off x="6196337" y="3745075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5" name="Oval 54"/>
          <p:cNvSpPr>
            <a:spLocks noChangeAspect="1"/>
          </p:cNvSpPr>
          <p:nvPr/>
        </p:nvSpPr>
        <p:spPr>
          <a:xfrm>
            <a:off x="6819573" y="3745075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6" name="Oval 55"/>
          <p:cNvSpPr>
            <a:spLocks noChangeAspect="1"/>
          </p:cNvSpPr>
          <p:nvPr/>
        </p:nvSpPr>
        <p:spPr>
          <a:xfrm>
            <a:off x="7442809" y="3745075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8066044" y="3745075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5573101" y="3745075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68074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/>
          <p:cNvCxnSpPr>
            <a:cxnSpLocks/>
          </p:cNvCxnSpPr>
          <p:nvPr/>
        </p:nvCxnSpPr>
        <p:spPr>
          <a:xfrm flipV="1">
            <a:off x="350196" y="2181648"/>
            <a:ext cx="3383280" cy="109728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cxnSpLocks noChangeAspect="1"/>
          </p:cNvCxnSpPr>
          <p:nvPr/>
        </p:nvCxnSpPr>
        <p:spPr>
          <a:xfrm flipV="1">
            <a:off x="5344502" y="2374151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0196" y="16215"/>
            <a:ext cx="8793804" cy="1066800"/>
          </a:xfrm>
        </p:spPr>
        <p:txBody>
          <a:bodyPr/>
          <a:lstStyle/>
          <a:p>
            <a:r>
              <a:rPr lang="en-US" sz="3600" dirty="0"/>
              <a:t>Stateless operations: trivially parallelized</a:t>
            </a:r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3907328" y="1756530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0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1155106" y="2756249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778342" y="2567923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401578" y="2379597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3024814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531870" y="2944574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6169867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6793103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7416339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8039574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5546631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9" name="Straight Arrow Connector 18"/>
          <p:cNvCxnSpPr>
            <a:cxnSpLocks/>
          </p:cNvCxnSpPr>
          <p:nvPr/>
        </p:nvCxnSpPr>
        <p:spPr>
          <a:xfrm>
            <a:off x="386288" y="4607217"/>
            <a:ext cx="3355848" cy="109728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cxnSpLocks noChangeAspect="1"/>
          </p:cNvCxnSpPr>
          <p:nvPr/>
        </p:nvCxnSpPr>
        <p:spPr>
          <a:xfrm flipV="1">
            <a:off x="5381799" y="5520262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>
            <a:spLocks noChangeAspect="1"/>
          </p:cNvSpPr>
          <p:nvPr/>
        </p:nvSpPr>
        <p:spPr>
          <a:xfrm>
            <a:off x="3907328" y="4902641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0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1192403" y="4723773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1815639" y="4928310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2438875" y="5132847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3062111" y="5337382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569167" y="4519236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6207164" y="5337382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6830400" y="5337382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0" name="Oval 29"/>
          <p:cNvSpPr>
            <a:spLocks noChangeAspect="1"/>
          </p:cNvSpPr>
          <p:nvPr/>
        </p:nvSpPr>
        <p:spPr>
          <a:xfrm>
            <a:off x="7453636" y="5337382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8076871" y="5337382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2" name="Oval 31"/>
          <p:cNvSpPr>
            <a:spLocks noChangeAspect="1"/>
          </p:cNvSpPr>
          <p:nvPr/>
        </p:nvSpPr>
        <p:spPr>
          <a:xfrm>
            <a:off x="5583928" y="5337382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46" name="Straight Arrow Connector 45"/>
          <p:cNvCxnSpPr>
            <a:cxnSpLocks noChangeAspect="1"/>
          </p:cNvCxnSpPr>
          <p:nvPr/>
        </p:nvCxnSpPr>
        <p:spPr>
          <a:xfrm flipV="1">
            <a:off x="376666" y="3927955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cxnSpLocks noChangeAspect="1"/>
          </p:cNvCxnSpPr>
          <p:nvPr/>
        </p:nvCxnSpPr>
        <p:spPr>
          <a:xfrm flipV="1">
            <a:off x="5370972" y="3927955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Rectangle 47"/>
          <p:cNvSpPr>
            <a:spLocks noChangeAspect="1"/>
          </p:cNvSpPr>
          <p:nvPr/>
        </p:nvSpPr>
        <p:spPr>
          <a:xfrm>
            <a:off x="3907328" y="3310334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0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9" name="Oval 48"/>
          <p:cNvSpPr>
            <a:spLocks noChangeAspect="1"/>
          </p:cNvSpPr>
          <p:nvPr/>
        </p:nvSpPr>
        <p:spPr>
          <a:xfrm>
            <a:off x="1181576" y="3745075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1804812" y="3745075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1" name="Oval 50"/>
          <p:cNvSpPr>
            <a:spLocks noChangeAspect="1"/>
          </p:cNvSpPr>
          <p:nvPr/>
        </p:nvSpPr>
        <p:spPr>
          <a:xfrm>
            <a:off x="2428048" y="3745075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2" name="Oval 51"/>
          <p:cNvSpPr>
            <a:spLocks noChangeAspect="1"/>
          </p:cNvSpPr>
          <p:nvPr/>
        </p:nvSpPr>
        <p:spPr>
          <a:xfrm>
            <a:off x="3051284" y="3745075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3" name="Oval 52"/>
          <p:cNvSpPr>
            <a:spLocks noChangeAspect="1"/>
          </p:cNvSpPr>
          <p:nvPr/>
        </p:nvSpPr>
        <p:spPr>
          <a:xfrm>
            <a:off x="558340" y="3745075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4" name="Oval 53"/>
          <p:cNvSpPr>
            <a:spLocks noChangeAspect="1"/>
          </p:cNvSpPr>
          <p:nvPr/>
        </p:nvSpPr>
        <p:spPr>
          <a:xfrm>
            <a:off x="6196337" y="3745075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5" name="Oval 54"/>
          <p:cNvSpPr>
            <a:spLocks noChangeAspect="1"/>
          </p:cNvSpPr>
          <p:nvPr/>
        </p:nvSpPr>
        <p:spPr>
          <a:xfrm>
            <a:off x="6819573" y="3745075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6" name="Oval 55"/>
          <p:cNvSpPr>
            <a:spLocks noChangeAspect="1"/>
          </p:cNvSpPr>
          <p:nvPr/>
        </p:nvSpPr>
        <p:spPr>
          <a:xfrm>
            <a:off x="7442809" y="3745075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8066044" y="3745075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5573101" y="3745075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96" name="Group 95"/>
          <p:cNvGrpSpPr/>
          <p:nvPr/>
        </p:nvGrpSpPr>
        <p:grpSpPr>
          <a:xfrm>
            <a:off x="4062518" y="2236991"/>
            <a:ext cx="954140" cy="274320"/>
            <a:chOff x="1960017" y="7942245"/>
            <a:chExt cx="954140" cy="274320"/>
          </a:xfrm>
        </p:grpSpPr>
        <p:sp>
          <p:nvSpPr>
            <p:cNvPr id="66" name="Rectangle 65"/>
            <p:cNvSpPr>
              <a:spLocks noChangeAspect="1"/>
            </p:cNvSpPr>
            <p:nvPr/>
          </p:nvSpPr>
          <p:spPr>
            <a:xfrm>
              <a:off x="1960017" y="7942245"/>
              <a:ext cx="272539" cy="274320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</a:t>
              </a:r>
            </a:p>
          </p:txBody>
        </p:sp>
        <p:sp>
          <p:nvSpPr>
            <p:cNvPr id="67" name="Rectangle 66"/>
            <p:cNvSpPr>
              <a:spLocks noChangeAspect="1"/>
            </p:cNvSpPr>
            <p:nvPr/>
          </p:nvSpPr>
          <p:spPr>
            <a:xfrm>
              <a:off x="2641618" y="7942245"/>
              <a:ext cx="272539" cy="274320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F</a:t>
              </a: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4062518" y="3790795"/>
            <a:ext cx="954140" cy="274320"/>
            <a:chOff x="1960017" y="7942245"/>
            <a:chExt cx="954140" cy="274320"/>
          </a:xfrm>
        </p:grpSpPr>
        <p:sp>
          <p:nvSpPr>
            <p:cNvPr id="99" name="Rectangle 98"/>
            <p:cNvSpPr>
              <a:spLocks noChangeAspect="1"/>
            </p:cNvSpPr>
            <p:nvPr/>
          </p:nvSpPr>
          <p:spPr>
            <a:xfrm>
              <a:off x="1960017" y="7942245"/>
              <a:ext cx="272539" cy="274320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</a:t>
              </a:r>
            </a:p>
          </p:txBody>
        </p:sp>
        <p:sp>
          <p:nvSpPr>
            <p:cNvPr id="100" name="Rectangle 99"/>
            <p:cNvSpPr>
              <a:spLocks noChangeAspect="1"/>
            </p:cNvSpPr>
            <p:nvPr/>
          </p:nvSpPr>
          <p:spPr>
            <a:xfrm>
              <a:off x="2641618" y="7942245"/>
              <a:ext cx="272539" cy="274320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F</a:t>
              </a: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4045434" y="5383102"/>
            <a:ext cx="954140" cy="274320"/>
            <a:chOff x="1960017" y="7942245"/>
            <a:chExt cx="954140" cy="274320"/>
          </a:xfrm>
        </p:grpSpPr>
        <p:sp>
          <p:nvSpPr>
            <p:cNvPr id="104" name="Rectangle 103"/>
            <p:cNvSpPr>
              <a:spLocks noChangeAspect="1"/>
            </p:cNvSpPr>
            <p:nvPr/>
          </p:nvSpPr>
          <p:spPr>
            <a:xfrm>
              <a:off x="1960017" y="7942245"/>
              <a:ext cx="272539" cy="274320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</a:t>
              </a:r>
            </a:p>
          </p:txBody>
        </p:sp>
        <p:sp>
          <p:nvSpPr>
            <p:cNvPr id="105" name="Rectangle 104"/>
            <p:cNvSpPr>
              <a:spLocks noChangeAspect="1"/>
            </p:cNvSpPr>
            <p:nvPr/>
          </p:nvSpPr>
          <p:spPr>
            <a:xfrm>
              <a:off x="2641618" y="7942245"/>
              <a:ext cx="272539" cy="274320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0113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Aggregations:</a:t>
            </a:r>
          </a:p>
          <a:p>
            <a:pPr lvl="1"/>
            <a:r>
              <a:rPr lang="en-US" dirty="0"/>
              <a:t>Need to join results across parallel computations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complicates parallelization</a:t>
            </a:r>
          </a:p>
        </p:txBody>
      </p:sp>
      <p:cxnSp>
        <p:nvCxnSpPr>
          <p:cNvPr id="6" name="Straight Arrow Connector 5"/>
          <p:cNvCxnSpPr>
            <a:cxnSpLocks noChangeAspect="1"/>
          </p:cNvCxnSpPr>
          <p:nvPr/>
        </p:nvCxnSpPr>
        <p:spPr>
          <a:xfrm>
            <a:off x="871975" y="4585796"/>
            <a:ext cx="1078029" cy="13373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4157198" y="3981548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0" dirty="0" err="1">
                <a:solidFill>
                  <a:schemeClr val="tx1"/>
                </a:solidFill>
              </a:rPr>
              <a:t>Avg</a:t>
            </a:r>
            <a:endParaRPr lang="en-US" sz="3600" b="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1950004" y="3981548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0" dirty="0" err="1">
                <a:solidFill>
                  <a:schemeClr val="tx1"/>
                </a:solidFill>
              </a:rPr>
              <a:t>CtoF</a:t>
            </a:r>
            <a:endParaRPr lang="en-US" sz="3600" b="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6364392" y="3981548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400" b="0" dirty="0">
                <a:solidFill>
                  <a:schemeClr val="tx1"/>
                </a:solidFill>
              </a:rPr>
              <a:t>Filter</a:t>
            </a:r>
          </a:p>
        </p:txBody>
      </p:sp>
      <p:cxnSp>
        <p:nvCxnSpPr>
          <p:cNvPr id="10" name="Straight Arrow Connector 9"/>
          <p:cNvCxnSpPr>
            <a:cxnSpLocks noChangeAspect="1"/>
            <a:endCxn id="9" idx="1"/>
          </p:cNvCxnSpPr>
          <p:nvPr/>
        </p:nvCxnSpPr>
        <p:spPr>
          <a:xfrm>
            <a:off x="3177226" y="4599169"/>
            <a:ext cx="979972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 noChangeAspect="1"/>
            <a:stCxn id="9" idx="3"/>
          </p:cNvCxnSpPr>
          <p:nvPr/>
        </p:nvCxnSpPr>
        <p:spPr>
          <a:xfrm>
            <a:off x="5384420" y="4599169"/>
            <a:ext cx="979972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  <a:stCxn id="9" idx="3"/>
          </p:cNvCxnSpPr>
          <p:nvPr/>
        </p:nvCxnSpPr>
        <p:spPr>
          <a:xfrm flipV="1">
            <a:off x="7591614" y="4585795"/>
            <a:ext cx="914400" cy="13374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953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0196" y="1449421"/>
            <a:ext cx="8565204" cy="1505750"/>
          </a:xfrm>
        </p:spPr>
        <p:txBody>
          <a:bodyPr/>
          <a:lstStyle/>
          <a:p>
            <a:r>
              <a:rPr lang="en-US" dirty="0"/>
              <a:t>Aggregations:</a:t>
            </a:r>
          </a:p>
          <a:p>
            <a:pPr lvl="1"/>
            <a:r>
              <a:rPr lang="en-US" dirty="0"/>
              <a:t>Need to join results across parallel computations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651173" y="6553200"/>
            <a:ext cx="2133600" cy="212725"/>
          </a:xfrm>
        </p:spPr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complicates parallelization</a:t>
            </a:r>
          </a:p>
        </p:txBody>
      </p:sp>
      <p:cxnSp>
        <p:nvCxnSpPr>
          <p:cNvPr id="6" name="Straight Arrow Connector 5"/>
          <p:cNvCxnSpPr>
            <a:cxnSpLocks/>
          </p:cNvCxnSpPr>
          <p:nvPr/>
        </p:nvCxnSpPr>
        <p:spPr>
          <a:xfrm>
            <a:off x="469779" y="4592483"/>
            <a:ext cx="91440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4149185" y="3981548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0" dirty="0" err="1">
                <a:solidFill>
                  <a:schemeClr val="tx1"/>
                </a:solidFill>
              </a:rPr>
              <a:t>Avg</a:t>
            </a:r>
            <a:endParaRPr lang="en-US" sz="3600" b="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1421766" y="2917958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 err="1">
                <a:solidFill>
                  <a:schemeClr val="tx1"/>
                </a:solidFill>
              </a:rPr>
              <a:t>CtoF</a:t>
            </a:r>
            <a:endParaRPr lang="en-US" sz="2200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/>
          <p:cNvCxnSpPr>
            <a:cxnSpLocks noChangeAspect="1"/>
            <a:stCxn id="28" idx="3"/>
            <a:endCxn id="7" idx="1"/>
          </p:cNvCxnSpPr>
          <p:nvPr/>
        </p:nvCxnSpPr>
        <p:spPr>
          <a:xfrm>
            <a:off x="3268311" y="4599169"/>
            <a:ext cx="880874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 noChangeAspect="1"/>
            <a:stCxn id="7" idx="3"/>
            <a:endCxn id="30" idx="1"/>
          </p:cNvCxnSpPr>
          <p:nvPr/>
        </p:nvCxnSpPr>
        <p:spPr>
          <a:xfrm>
            <a:off x="5376407" y="4599169"/>
            <a:ext cx="1235579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</p:cNvCxnSpPr>
          <p:nvPr/>
        </p:nvCxnSpPr>
        <p:spPr>
          <a:xfrm>
            <a:off x="7452969" y="4592482"/>
            <a:ext cx="723922" cy="13374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spect="1"/>
          </p:cNvSpPr>
          <p:nvPr/>
        </p:nvSpPr>
        <p:spPr>
          <a:xfrm>
            <a:off x="1421766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 err="1">
                <a:solidFill>
                  <a:schemeClr val="tx1"/>
                </a:solidFill>
              </a:rPr>
              <a:t>CtoF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>
            <a:spLocks noChangeAspect="1"/>
          </p:cNvSpPr>
          <p:nvPr/>
        </p:nvSpPr>
        <p:spPr>
          <a:xfrm>
            <a:off x="1421766" y="548084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 err="1">
                <a:solidFill>
                  <a:schemeClr val="tx1"/>
                </a:solidFill>
              </a:rPr>
              <a:t>CtoF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>
            <a:spLocks noChangeAspect="1"/>
          </p:cNvSpPr>
          <p:nvPr/>
        </p:nvSpPr>
        <p:spPr>
          <a:xfrm>
            <a:off x="2445351" y="2917958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2200" dirty="0" err="1">
                <a:solidFill>
                  <a:schemeClr val="tx1"/>
                </a:solidFill>
              </a:rPr>
              <a:t>Cnt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>
            <a:spLocks noChangeAspect="1"/>
          </p:cNvSpPr>
          <p:nvPr/>
        </p:nvSpPr>
        <p:spPr>
          <a:xfrm>
            <a:off x="2445351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2200" dirty="0" err="1">
                <a:solidFill>
                  <a:schemeClr val="tx1"/>
                </a:solidFill>
              </a:rPr>
              <a:t>Cnt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>
            <a:spLocks noChangeAspect="1"/>
          </p:cNvSpPr>
          <p:nvPr/>
        </p:nvSpPr>
        <p:spPr>
          <a:xfrm>
            <a:off x="2445351" y="5476034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2200" dirty="0" err="1">
                <a:solidFill>
                  <a:schemeClr val="tx1"/>
                </a:solidFill>
              </a:rPr>
              <a:t>Cnt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>
            <a:spLocks noChangeAspect="1"/>
          </p:cNvSpPr>
          <p:nvPr/>
        </p:nvSpPr>
        <p:spPr>
          <a:xfrm>
            <a:off x="6611986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Filter</a:t>
            </a:r>
          </a:p>
        </p:txBody>
      </p:sp>
      <p:sp>
        <p:nvSpPr>
          <p:cNvPr id="31" name="Rectangle 30"/>
          <p:cNvSpPr>
            <a:spLocks noChangeAspect="1"/>
          </p:cNvSpPr>
          <p:nvPr/>
        </p:nvSpPr>
        <p:spPr>
          <a:xfrm>
            <a:off x="6611986" y="5476034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Filter</a:t>
            </a:r>
          </a:p>
        </p:txBody>
      </p:sp>
      <p:sp>
        <p:nvSpPr>
          <p:cNvPr id="32" name="Rectangle 31"/>
          <p:cNvSpPr>
            <a:spLocks noChangeAspect="1"/>
          </p:cNvSpPr>
          <p:nvPr/>
        </p:nvSpPr>
        <p:spPr>
          <a:xfrm>
            <a:off x="6611986" y="2917958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Filter</a:t>
            </a:r>
          </a:p>
        </p:txBody>
      </p:sp>
      <p:cxnSp>
        <p:nvCxnSpPr>
          <p:cNvPr id="34" name="Straight Arrow Connector 33"/>
          <p:cNvCxnSpPr>
            <a:cxnSpLocks noChangeAspect="1"/>
            <a:stCxn id="7" idx="3"/>
            <a:endCxn id="32" idx="1"/>
          </p:cNvCxnSpPr>
          <p:nvPr/>
        </p:nvCxnSpPr>
        <p:spPr>
          <a:xfrm flipV="1">
            <a:off x="5376407" y="3329438"/>
            <a:ext cx="1235579" cy="126973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 noChangeAspect="1"/>
            <a:stCxn id="7" idx="3"/>
            <a:endCxn id="31" idx="1"/>
          </p:cNvCxnSpPr>
          <p:nvPr/>
        </p:nvCxnSpPr>
        <p:spPr>
          <a:xfrm>
            <a:off x="5376407" y="4599169"/>
            <a:ext cx="1235579" cy="128834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cxnSpLocks/>
          </p:cNvCxnSpPr>
          <p:nvPr/>
        </p:nvCxnSpPr>
        <p:spPr>
          <a:xfrm>
            <a:off x="7451953" y="5887514"/>
            <a:ext cx="723922" cy="13374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cxnSpLocks/>
          </p:cNvCxnSpPr>
          <p:nvPr/>
        </p:nvCxnSpPr>
        <p:spPr>
          <a:xfrm>
            <a:off x="7451953" y="3297450"/>
            <a:ext cx="723922" cy="13374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cxnSpLocks noChangeAspect="1"/>
            <a:stCxn id="29" idx="3"/>
            <a:endCxn id="7" idx="1"/>
          </p:cNvCxnSpPr>
          <p:nvPr/>
        </p:nvCxnSpPr>
        <p:spPr>
          <a:xfrm flipV="1">
            <a:off x="3268311" y="4599169"/>
            <a:ext cx="880874" cy="128834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 noChangeAspect="1"/>
            <a:stCxn id="27" idx="3"/>
            <a:endCxn id="7" idx="1"/>
          </p:cNvCxnSpPr>
          <p:nvPr/>
        </p:nvCxnSpPr>
        <p:spPr>
          <a:xfrm>
            <a:off x="3268311" y="3329438"/>
            <a:ext cx="880874" cy="126973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cxnSpLocks/>
          </p:cNvCxnSpPr>
          <p:nvPr/>
        </p:nvCxnSpPr>
        <p:spPr>
          <a:xfrm>
            <a:off x="469779" y="5907945"/>
            <a:ext cx="91440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cxnSpLocks/>
          </p:cNvCxnSpPr>
          <p:nvPr/>
        </p:nvCxnSpPr>
        <p:spPr>
          <a:xfrm>
            <a:off x="469779" y="3341358"/>
            <a:ext cx="91440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cxnSpLocks noChangeAspect="1"/>
            <a:stCxn id="8" idx="3"/>
            <a:endCxn id="27" idx="1"/>
          </p:cNvCxnSpPr>
          <p:nvPr/>
        </p:nvCxnSpPr>
        <p:spPr>
          <a:xfrm>
            <a:off x="2244726" y="3329438"/>
            <a:ext cx="200625" cy="0"/>
          </a:xfrm>
          <a:prstGeom prst="straightConnector1">
            <a:avLst/>
          </a:prstGeom>
          <a:ln>
            <a:prstDash val="solid"/>
            <a:headEnd type="none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cxnSpLocks noChangeAspect="1"/>
          </p:cNvCxnSpPr>
          <p:nvPr/>
        </p:nvCxnSpPr>
        <p:spPr>
          <a:xfrm>
            <a:off x="2246614" y="4588742"/>
            <a:ext cx="200625" cy="0"/>
          </a:xfrm>
          <a:prstGeom prst="straightConnector1">
            <a:avLst/>
          </a:prstGeom>
          <a:ln>
            <a:prstDash val="solid"/>
            <a:headEnd type="none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cxnSpLocks noChangeAspect="1"/>
          </p:cNvCxnSpPr>
          <p:nvPr/>
        </p:nvCxnSpPr>
        <p:spPr>
          <a:xfrm>
            <a:off x="2256049" y="5912215"/>
            <a:ext cx="200625" cy="0"/>
          </a:xfrm>
          <a:prstGeom prst="straightConnector1">
            <a:avLst/>
          </a:prstGeom>
          <a:ln>
            <a:prstDash val="solid"/>
            <a:headEnd type="none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5356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0196" y="1449421"/>
            <a:ext cx="8565204" cy="1505750"/>
          </a:xfrm>
        </p:spPr>
        <p:txBody>
          <a:bodyPr/>
          <a:lstStyle/>
          <a:p>
            <a:r>
              <a:rPr lang="en-US" dirty="0"/>
              <a:t>Aggregations:</a:t>
            </a:r>
          </a:p>
          <a:p>
            <a:pPr lvl="1"/>
            <a:r>
              <a:rPr lang="en-US" dirty="0"/>
              <a:t>Need to join results across parallel computations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651173" y="6553200"/>
            <a:ext cx="2133600" cy="212725"/>
          </a:xfrm>
        </p:spPr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0196" y="83947"/>
            <a:ext cx="8793804" cy="1066800"/>
          </a:xfrm>
        </p:spPr>
        <p:txBody>
          <a:bodyPr/>
          <a:lstStyle/>
          <a:p>
            <a:r>
              <a:rPr lang="en-US" sz="3600" dirty="0"/>
              <a:t>Parallelization complicates fault-tolerance</a:t>
            </a:r>
          </a:p>
        </p:txBody>
      </p:sp>
      <p:cxnSp>
        <p:nvCxnSpPr>
          <p:cNvPr id="6" name="Straight Arrow Connector 5"/>
          <p:cNvCxnSpPr>
            <a:cxnSpLocks/>
          </p:cNvCxnSpPr>
          <p:nvPr/>
        </p:nvCxnSpPr>
        <p:spPr>
          <a:xfrm>
            <a:off x="469779" y="4592483"/>
            <a:ext cx="91440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4149185" y="3981548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0" dirty="0" err="1">
                <a:solidFill>
                  <a:schemeClr val="tx1"/>
                </a:solidFill>
              </a:rPr>
              <a:t>Avg</a:t>
            </a:r>
            <a:endParaRPr lang="en-US" sz="3600" b="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1421766" y="2917958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 err="1">
                <a:solidFill>
                  <a:schemeClr val="tx1"/>
                </a:solidFill>
              </a:rPr>
              <a:t>CtoF</a:t>
            </a:r>
            <a:endParaRPr lang="en-US" sz="2200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/>
          <p:cNvCxnSpPr>
            <a:cxnSpLocks noChangeAspect="1"/>
            <a:stCxn id="28" idx="3"/>
            <a:endCxn id="7" idx="1"/>
          </p:cNvCxnSpPr>
          <p:nvPr/>
        </p:nvCxnSpPr>
        <p:spPr>
          <a:xfrm>
            <a:off x="3268311" y="4599169"/>
            <a:ext cx="880874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 noChangeAspect="1"/>
            <a:stCxn id="7" idx="3"/>
            <a:endCxn id="30" idx="1"/>
          </p:cNvCxnSpPr>
          <p:nvPr/>
        </p:nvCxnSpPr>
        <p:spPr>
          <a:xfrm>
            <a:off x="5376407" y="4599169"/>
            <a:ext cx="1235579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</p:cNvCxnSpPr>
          <p:nvPr/>
        </p:nvCxnSpPr>
        <p:spPr>
          <a:xfrm>
            <a:off x="7452969" y="4592482"/>
            <a:ext cx="723922" cy="13374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spect="1"/>
          </p:cNvSpPr>
          <p:nvPr/>
        </p:nvSpPr>
        <p:spPr>
          <a:xfrm>
            <a:off x="1421766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 err="1">
                <a:solidFill>
                  <a:schemeClr val="tx1"/>
                </a:solidFill>
              </a:rPr>
              <a:t>CtoF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>
            <a:spLocks noChangeAspect="1"/>
          </p:cNvSpPr>
          <p:nvPr/>
        </p:nvSpPr>
        <p:spPr>
          <a:xfrm>
            <a:off x="1421766" y="548084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 err="1">
                <a:solidFill>
                  <a:schemeClr val="tx1"/>
                </a:solidFill>
              </a:rPr>
              <a:t>CtoF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>
            <a:spLocks noChangeAspect="1"/>
          </p:cNvSpPr>
          <p:nvPr/>
        </p:nvSpPr>
        <p:spPr>
          <a:xfrm>
            <a:off x="2445351" y="2917958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2200" dirty="0" err="1">
                <a:solidFill>
                  <a:schemeClr val="tx1"/>
                </a:solidFill>
              </a:rPr>
              <a:t>Cnt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>
            <a:spLocks noChangeAspect="1"/>
          </p:cNvSpPr>
          <p:nvPr/>
        </p:nvSpPr>
        <p:spPr>
          <a:xfrm>
            <a:off x="2445351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2200" dirty="0" err="1">
                <a:solidFill>
                  <a:schemeClr val="tx1"/>
                </a:solidFill>
              </a:rPr>
              <a:t>Cnt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>
            <a:spLocks noChangeAspect="1"/>
          </p:cNvSpPr>
          <p:nvPr/>
        </p:nvSpPr>
        <p:spPr>
          <a:xfrm>
            <a:off x="2445351" y="5476034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2200" dirty="0" err="1">
                <a:solidFill>
                  <a:schemeClr val="tx1"/>
                </a:solidFill>
              </a:rPr>
              <a:t>Cnt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>
            <a:spLocks noChangeAspect="1"/>
          </p:cNvSpPr>
          <p:nvPr/>
        </p:nvSpPr>
        <p:spPr>
          <a:xfrm>
            <a:off x="6611986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Filter</a:t>
            </a:r>
          </a:p>
        </p:txBody>
      </p:sp>
      <p:sp>
        <p:nvSpPr>
          <p:cNvPr id="31" name="Rectangle 30"/>
          <p:cNvSpPr>
            <a:spLocks noChangeAspect="1"/>
          </p:cNvSpPr>
          <p:nvPr/>
        </p:nvSpPr>
        <p:spPr>
          <a:xfrm>
            <a:off x="6611986" y="5476034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Filter</a:t>
            </a:r>
          </a:p>
        </p:txBody>
      </p:sp>
      <p:sp>
        <p:nvSpPr>
          <p:cNvPr id="32" name="Rectangle 31"/>
          <p:cNvSpPr>
            <a:spLocks noChangeAspect="1"/>
          </p:cNvSpPr>
          <p:nvPr/>
        </p:nvSpPr>
        <p:spPr>
          <a:xfrm>
            <a:off x="6611986" y="2917958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Filter</a:t>
            </a:r>
          </a:p>
        </p:txBody>
      </p:sp>
      <p:cxnSp>
        <p:nvCxnSpPr>
          <p:cNvPr id="34" name="Straight Arrow Connector 33"/>
          <p:cNvCxnSpPr>
            <a:cxnSpLocks noChangeAspect="1"/>
            <a:stCxn id="7" idx="3"/>
            <a:endCxn id="32" idx="1"/>
          </p:cNvCxnSpPr>
          <p:nvPr/>
        </p:nvCxnSpPr>
        <p:spPr>
          <a:xfrm flipV="1">
            <a:off x="5376407" y="3329438"/>
            <a:ext cx="1235579" cy="126973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 noChangeAspect="1"/>
            <a:stCxn id="7" idx="3"/>
            <a:endCxn id="31" idx="1"/>
          </p:cNvCxnSpPr>
          <p:nvPr/>
        </p:nvCxnSpPr>
        <p:spPr>
          <a:xfrm>
            <a:off x="5376407" y="4599169"/>
            <a:ext cx="1235579" cy="128834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cxnSpLocks/>
          </p:cNvCxnSpPr>
          <p:nvPr/>
        </p:nvCxnSpPr>
        <p:spPr>
          <a:xfrm>
            <a:off x="7451953" y="5887514"/>
            <a:ext cx="723922" cy="13374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cxnSpLocks/>
          </p:cNvCxnSpPr>
          <p:nvPr/>
        </p:nvCxnSpPr>
        <p:spPr>
          <a:xfrm>
            <a:off x="7451953" y="3297450"/>
            <a:ext cx="723922" cy="13374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cxnSpLocks noChangeAspect="1"/>
            <a:stCxn id="29" idx="3"/>
            <a:endCxn id="7" idx="1"/>
          </p:cNvCxnSpPr>
          <p:nvPr/>
        </p:nvCxnSpPr>
        <p:spPr>
          <a:xfrm flipV="1">
            <a:off x="3268311" y="4599169"/>
            <a:ext cx="880874" cy="128834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 noChangeAspect="1"/>
            <a:stCxn id="27" idx="3"/>
            <a:endCxn id="7" idx="1"/>
          </p:cNvCxnSpPr>
          <p:nvPr/>
        </p:nvCxnSpPr>
        <p:spPr>
          <a:xfrm>
            <a:off x="3268311" y="3329438"/>
            <a:ext cx="880874" cy="126973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cxnSpLocks/>
          </p:cNvCxnSpPr>
          <p:nvPr/>
        </p:nvCxnSpPr>
        <p:spPr>
          <a:xfrm>
            <a:off x="469779" y="5907945"/>
            <a:ext cx="91440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cxnSpLocks/>
          </p:cNvCxnSpPr>
          <p:nvPr/>
        </p:nvCxnSpPr>
        <p:spPr>
          <a:xfrm>
            <a:off x="469779" y="3341358"/>
            <a:ext cx="91440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cxnSpLocks noChangeAspect="1"/>
            <a:stCxn id="8" idx="3"/>
            <a:endCxn id="27" idx="1"/>
          </p:cNvCxnSpPr>
          <p:nvPr/>
        </p:nvCxnSpPr>
        <p:spPr>
          <a:xfrm>
            <a:off x="2244726" y="3329438"/>
            <a:ext cx="200625" cy="0"/>
          </a:xfrm>
          <a:prstGeom prst="straightConnector1">
            <a:avLst/>
          </a:prstGeom>
          <a:ln>
            <a:prstDash val="solid"/>
            <a:headEnd type="none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cxnSpLocks noChangeAspect="1"/>
          </p:cNvCxnSpPr>
          <p:nvPr/>
        </p:nvCxnSpPr>
        <p:spPr>
          <a:xfrm>
            <a:off x="2246614" y="4588742"/>
            <a:ext cx="200625" cy="0"/>
          </a:xfrm>
          <a:prstGeom prst="straightConnector1">
            <a:avLst/>
          </a:prstGeom>
          <a:ln>
            <a:prstDash val="solid"/>
            <a:headEnd type="none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cxnSpLocks noChangeAspect="1"/>
          </p:cNvCxnSpPr>
          <p:nvPr/>
        </p:nvCxnSpPr>
        <p:spPr>
          <a:xfrm>
            <a:off x="2256049" y="5912215"/>
            <a:ext cx="200625" cy="0"/>
          </a:xfrm>
          <a:prstGeom prst="straightConnector1">
            <a:avLst/>
          </a:prstGeom>
          <a:ln>
            <a:prstDash val="solid"/>
            <a:headEnd type="none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Lightning Bolt 4"/>
          <p:cNvSpPr/>
          <p:nvPr/>
        </p:nvSpPr>
        <p:spPr>
          <a:xfrm>
            <a:off x="2687227" y="2632653"/>
            <a:ext cx="880874" cy="870857"/>
          </a:xfrm>
          <a:prstGeom prst="lightningBol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74653" y="4005521"/>
            <a:ext cx="422285" cy="417072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3880985" y="5344468"/>
            <a:ext cx="1763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- blocks -</a:t>
            </a:r>
          </a:p>
        </p:txBody>
      </p:sp>
    </p:spTree>
    <p:extLst>
      <p:ext uri="{BB962C8B-B14F-4D97-AF65-F5344CB8AC3E}">
        <p14:creationId xmlns:p14="http://schemas.microsoft.com/office/powerpoint/2010/main" val="326463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98D88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0196" y="1449421"/>
            <a:ext cx="8565204" cy="1505750"/>
          </a:xfrm>
        </p:spPr>
        <p:txBody>
          <a:bodyPr/>
          <a:lstStyle/>
          <a:p>
            <a:r>
              <a:rPr lang="en-US" dirty="0"/>
              <a:t>Compute trending keywords</a:t>
            </a:r>
          </a:p>
          <a:p>
            <a:pPr lvl="1"/>
            <a:r>
              <a:rPr lang="en-US" dirty="0"/>
              <a:t>E.g.,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651173" y="6553200"/>
            <a:ext cx="2133600" cy="212725"/>
          </a:xfrm>
        </p:spPr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parallelize joins</a:t>
            </a:r>
          </a:p>
        </p:txBody>
      </p:sp>
      <p:cxnSp>
        <p:nvCxnSpPr>
          <p:cNvPr id="6" name="Straight Arrow Connector 5"/>
          <p:cNvCxnSpPr>
            <a:cxnSpLocks/>
            <a:endCxn id="28" idx="1"/>
          </p:cNvCxnSpPr>
          <p:nvPr/>
        </p:nvCxnSpPr>
        <p:spPr>
          <a:xfrm>
            <a:off x="469779" y="4592484"/>
            <a:ext cx="1975572" cy="668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4149185" y="3981548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3600" b="0" dirty="0">
                <a:solidFill>
                  <a:schemeClr val="tx1"/>
                </a:solidFill>
              </a:rPr>
              <a:t>/ key</a:t>
            </a:r>
          </a:p>
        </p:txBody>
      </p:sp>
      <p:cxnSp>
        <p:nvCxnSpPr>
          <p:cNvPr id="10" name="Straight Arrow Connector 9"/>
          <p:cNvCxnSpPr>
            <a:cxnSpLocks noChangeAspect="1"/>
            <a:stCxn id="28" idx="3"/>
            <a:endCxn id="7" idx="1"/>
          </p:cNvCxnSpPr>
          <p:nvPr/>
        </p:nvCxnSpPr>
        <p:spPr>
          <a:xfrm>
            <a:off x="3268311" y="4599169"/>
            <a:ext cx="880874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 noChangeAspect="1"/>
            <a:stCxn id="7" idx="3"/>
            <a:endCxn id="30" idx="1"/>
          </p:cNvCxnSpPr>
          <p:nvPr/>
        </p:nvCxnSpPr>
        <p:spPr>
          <a:xfrm>
            <a:off x="5376407" y="4599169"/>
            <a:ext cx="778379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Rectangle 26"/>
          <p:cNvSpPr>
            <a:spLocks noChangeAspect="1"/>
          </p:cNvSpPr>
          <p:nvPr/>
        </p:nvSpPr>
        <p:spPr>
          <a:xfrm>
            <a:off x="2445351" y="2917958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sp>
        <p:nvSpPr>
          <p:cNvPr id="28" name="Rectangle 27"/>
          <p:cNvSpPr>
            <a:spLocks noChangeAspect="1"/>
          </p:cNvSpPr>
          <p:nvPr/>
        </p:nvSpPr>
        <p:spPr>
          <a:xfrm>
            <a:off x="2445351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sp>
        <p:nvSpPr>
          <p:cNvPr id="29" name="Rectangle 28"/>
          <p:cNvSpPr>
            <a:spLocks noChangeAspect="1"/>
          </p:cNvSpPr>
          <p:nvPr/>
        </p:nvSpPr>
        <p:spPr>
          <a:xfrm>
            <a:off x="2445351" y="5476034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sp>
        <p:nvSpPr>
          <p:cNvPr id="30" name="Rectangle 29"/>
          <p:cNvSpPr>
            <a:spLocks noChangeAspect="1"/>
          </p:cNvSpPr>
          <p:nvPr/>
        </p:nvSpPr>
        <p:spPr>
          <a:xfrm>
            <a:off x="6154786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Sort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>
            <a:spLocks noChangeAspect="1"/>
          </p:cNvSpPr>
          <p:nvPr/>
        </p:nvSpPr>
        <p:spPr>
          <a:xfrm>
            <a:off x="7451325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top-k</a:t>
            </a:r>
          </a:p>
        </p:txBody>
      </p:sp>
      <p:cxnSp>
        <p:nvCxnSpPr>
          <p:cNvPr id="41" name="Straight Arrow Connector 40"/>
          <p:cNvCxnSpPr>
            <a:cxnSpLocks noChangeAspect="1"/>
            <a:stCxn id="30" idx="3"/>
            <a:endCxn id="31" idx="1"/>
          </p:cNvCxnSpPr>
          <p:nvPr/>
        </p:nvCxnSpPr>
        <p:spPr>
          <a:xfrm>
            <a:off x="6977746" y="4599169"/>
            <a:ext cx="473579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cxnSpLocks/>
            <a:stCxn id="31" idx="3"/>
          </p:cNvCxnSpPr>
          <p:nvPr/>
        </p:nvCxnSpPr>
        <p:spPr>
          <a:xfrm>
            <a:off x="8274285" y="4599169"/>
            <a:ext cx="723922" cy="6687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cxnSpLocks noChangeAspect="1"/>
            <a:stCxn id="29" idx="3"/>
            <a:endCxn id="7" idx="1"/>
          </p:cNvCxnSpPr>
          <p:nvPr/>
        </p:nvCxnSpPr>
        <p:spPr>
          <a:xfrm flipV="1">
            <a:off x="3268311" y="4599169"/>
            <a:ext cx="880874" cy="128834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 noChangeAspect="1"/>
            <a:stCxn id="27" idx="3"/>
            <a:endCxn id="7" idx="1"/>
          </p:cNvCxnSpPr>
          <p:nvPr/>
        </p:nvCxnSpPr>
        <p:spPr>
          <a:xfrm>
            <a:off x="3268311" y="3329438"/>
            <a:ext cx="880874" cy="126973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cxnSpLocks/>
          </p:cNvCxnSpPr>
          <p:nvPr/>
        </p:nvCxnSpPr>
        <p:spPr>
          <a:xfrm flipV="1">
            <a:off x="469779" y="5900888"/>
            <a:ext cx="1975572" cy="7058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cxnSpLocks/>
            <a:endCxn id="27" idx="1"/>
          </p:cNvCxnSpPr>
          <p:nvPr/>
        </p:nvCxnSpPr>
        <p:spPr>
          <a:xfrm flipV="1">
            <a:off x="469779" y="3329438"/>
            <a:ext cx="1975572" cy="1192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3880985" y="5344468"/>
            <a:ext cx="1763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- blocks -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0855" y="2728830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portion tweets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0855" y="4026057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charset="0"/>
                <a:ea typeface="Arial" charset="0"/>
                <a:cs typeface="Arial" charset="0"/>
              </a:rPr>
              <a:t>portion tweets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0855" y="5339460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charset="0"/>
                <a:ea typeface="Arial" charset="0"/>
                <a:cs typeface="Arial" charset="0"/>
              </a:rPr>
              <a:t>portion tweets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460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651173" y="6553200"/>
            <a:ext cx="2133600" cy="212725"/>
          </a:xfrm>
        </p:spPr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parallelize joins</a:t>
            </a:r>
          </a:p>
        </p:txBody>
      </p:sp>
      <p:cxnSp>
        <p:nvCxnSpPr>
          <p:cNvPr id="6" name="Straight Arrow Connector 5"/>
          <p:cNvCxnSpPr>
            <a:cxnSpLocks/>
            <a:endCxn id="28" idx="1"/>
          </p:cNvCxnSpPr>
          <p:nvPr/>
        </p:nvCxnSpPr>
        <p:spPr>
          <a:xfrm>
            <a:off x="469779" y="4592484"/>
            <a:ext cx="1975572" cy="668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 noChangeAspect="1"/>
            <a:stCxn id="28" idx="3"/>
            <a:endCxn id="25" idx="1"/>
          </p:cNvCxnSpPr>
          <p:nvPr/>
        </p:nvCxnSpPr>
        <p:spPr>
          <a:xfrm>
            <a:off x="3268311" y="4599169"/>
            <a:ext cx="143764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 noChangeAspect="1"/>
            <a:stCxn id="25" idx="3"/>
            <a:endCxn id="30" idx="1"/>
          </p:cNvCxnSpPr>
          <p:nvPr/>
        </p:nvCxnSpPr>
        <p:spPr>
          <a:xfrm>
            <a:off x="5528911" y="4599169"/>
            <a:ext cx="416926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Rectangle 26"/>
          <p:cNvSpPr>
            <a:spLocks noChangeAspect="1"/>
          </p:cNvSpPr>
          <p:nvPr/>
        </p:nvSpPr>
        <p:spPr>
          <a:xfrm>
            <a:off x="2445351" y="2917958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sp>
        <p:nvSpPr>
          <p:cNvPr id="28" name="Rectangle 27"/>
          <p:cNvSpPr>
            <a:spLocks noChangeAspect="1"/>
          </p:cNvSpPr>
          <p:nvPr/>
        </p:nvSpPr>
        <p:spPr>
          <a:xfrm>
            <a:off x="2445351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sp>
        <p:nvSpPr>
          <p:cNvPr id="31" name="Rectangle 30"/>
          <p:cNvSpPr>
            <a:spLocks noChangeAspect="1"/>
          </p:cNvSpPr>
          <p:nvPr/>
        </p:nvSpPr>
        <p:spPr>
          <a:xfrm>
            <a:off x="7129889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top-k</a:t>
            </a:r>
          </a:p>
        </p:txBody>
      </p:sp>
      <p:sp>
        <p:nvSpPr>
          <p:cNvPr id="29" name="Rectangle 28"/>
          <p:cNvSpPr>
            <a:spLocks noChangeAspect="1"/>
          </p:cNvSpPr>
          <p:nvPr/>
        </p:nvSpPr>
        <p:spPr>
          <a:xfrm>
            <a:off x="2445351" y="5476034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cxnSp>
        <p:nvCxnSpPr>
          <p:cNvPr id="41" name="Straight Arrow Connector 40"/>
          <p:cNvCxnSpPr>
            <a:cxnSpLocks noChangeAspect="1"/>
            <a:endCxn id="31" idx="1"/>
          </p:cNvCxnSpPr>
          <p:nvPr/>
        </p:nvCxnSpPr>
        <p:spPr>
          <a:xfrm>
            <a:off x="6647546" y="4599169"/>
            <a:ext cx="482343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cxnSpLocks/>
            <a:stCxn id="31" idx="3"/>
          </p:cNvCxnSpPr>
          <p:nvPr/>
        </p:nvCxnSpPr>
        <p:spPr>
          <a:xfrm>
            <a:off x="7952849" y="4599169"/>
            <a:ext cx="715158" cy="6687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cxnSpLocks noChangeAspect="1"/>
            <a:stCxn id="29" idx="3"/>
            <a:endCxn id="24" idx="1"/>
          </p:cNvCxnSpPr>
          <p:nvPr/>
        </p:nvCxnSpPr>
        <p:spPr>
          <a:xfrm flipV="1">
            <a:off x="3268311" y="3329438"/>
            <a:ext cx="1437640" cy="2558076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 noChangeAspect="1"/>
            <a:stCxn id="27" idx="3"/>
            <a:endCxn id="24" idx="1"/>
          </p:cNvCxnSpPr>
          <p:nvPr/>
        </p:nvCxnSpPr>
        <p:spPr>
          <a:xfrm>
            <a:off x="3268311" y="3329438"/>
            <a:ext cx="143764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cxnSpLocks/>
          </p:cNvCxnSpPr>
          <p:nvPr/>
        </p:nvCxnSpPr>
        <p:spPr>
          <a:xfrm flipV="1">
            <a:off x="469779" y="5900888"/>
            <a:ext cx="1975572" cy="7058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cxnSpLocks/>
            <a:endCxn id="27" idx="1"/>
          </p:cNvCxnSpPr>
          <p:nvPr/>
        </p:nvCxnSpPr>
        <p:spPr>
          <a:xfrm flipV="1">
            <a:off x="469779" y="3329438"/>
            <a:ext cx="1975572" cy="1192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0855" y="2728830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portion tweets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0855" y="4026057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charset="0"/>
                <a:ea typeface="Arial" charset="0"/>
                <a:cs typeface="Arial" charset="0"/>
              </a:rPr>
              <a:t>portion tweets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0855" y="5339460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charset="0"/>
                <a:ea typeface="Arial" charset="0"/>
                <a:cs typeface="Arial" charset="0"/>
              </a:rPr>
              <a:t>portion tweets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Rectangle 23"/>
          <p:cNvSpPr>
            <a:spLocks noChangeAspect="1"/>
          </p:cNvSpPr>
          <p:nvPr/>
        </p:nvSpPr>
        <p:spPr>
          <a:xfrm>
            <a:off x="4705951" y="2917958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sp>
        <p:nvSpPr>
          <p:cNvPr id="25" name="Rectangle 24"/>
          <p:cNvSpPr>
            <a:spLocks noChangeAspect="1"/>
          </p:cNvSpPr>
          <p:nvPr/>
        </p:nvSpPr>
        <p:spPr>
          <a:xfrm>
            <a:off x="4705951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sp>
        <p:nvSpPr>
          <p:cNvPr id="26" name="Rectangle 25"/>
          <p:cNvSpPr>
            <a:spLocks noChangeAspect="1"/>
          </p:cNvSpPr>
          <p:nvPr/>
        </p:nvSpPr>
        <p:spPr>
          <a:xfrm>
            <a:off x="4705951" y="5476034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cxnSp>
        <p:nvCxnSpPr>
          <p:cNvPr id="32" name="Straight Arrow Connector 31"/>
          <p:cNvCxnSpPr>
            <a:cxnSpLocks noChangeAspect="1"/>
            <a:stCxn id="27" idx="3"/>
            <a:endCxn id="25" idx="1"/>
          </p:cNvCxnSpPr>
          <p:nvPr/>
        </p:nvCxnSpPr>
        <p:spPr>
          <a:xfrm>
            <a:off x="3268311" y="3329438"/>
            <a:ext cx="1437640" cy="126973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cxnSpLocks noChangeAspect="1"/>
            <a:stCxn id="27" idx="3"/>
            <a:endCxn id="26" idx="1"/>
          </p:cNvCxnSpPr>
          <p:nvPr/>
        </p:nvCxnSpPr>
        <p:spPr>
          <a:xfrm>
            <a:off x="3268311" y="3329438"/>
            <a:ext cx="1437640" cy="2558076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cxnSpLocks noChangeAspect="1"/>
            <a:stCxn id="28" idx="3"/>
            <a:endCxn id="24" idx="1"/>
          </p:cNvCxnSpPr>
          <p:nvPr/>
        </p:nvCxnSpPr>
        <p:spPr>
          <a:xfrm flipV="1">
            <a:off x="3268311" y="3329438"/>
            <a:ext cx="1437640" cy="126973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cxnSpLocks noChangeAspect="1"/>
            <a:stCxn id="28" idx="3"/>
            <a:endCxn id="26" idx="1"/>
          </p:cNvCxnSpPr>
          <p:nvPr/>
        </p:nvCxnSpPr>
        <p:spPr>
          <a:xfrm>
            <a:off x="3268311" y="4599169"/>
            <a:ext cx="1437640" cy="128834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 noChangeAspect="1"/>
            <a:stCxn id="29" idx="3"/>
            <a:endCxn id="25" idx="1"/>
          </p:cNvCxnSpPr>
          <p:nvPr/>
        </p:nvCxnSpPr>
        <p:spPr>
          <a:xfrm flipV="1">
            <a:off x="3268311" y="4599169"/>
            <a:ext cx="1437640" cy="128834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cxnSpLocks noChangeAspect="1"/>
            <a:stCxn id="29" idx="3"/>
            <a:endCxn id="26" idx="1"/>
          </p:cNvCxnSpPr>
          <p:nvPr/>
        </p:nvCxnSpPr>
        <p:spPr>
          <a:xfrm>
            <a:off x="3268311" y="5887514"/>
            <a:ext cx="143764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Rectangle 56"/>
          <p:cNvSpPr>
            <a:spLocks noChangeAspect="1"/>
          </p:cNvSpPr>
          <p:nvPr/>
        </p:nvSpPr>
        <p:spPr>
          <a:xfrm>
            <a:off x="7129889" y="5467956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top-k</a:t>
            </a:r>
          </a:p>
        </p:txBody>
      </p:sp>
      <p:cxnSp>
        <p:nvCxnSpPr>
          <p:cNvPr id="53" name="Straight Arrow Connector 52"/>
          <p:cNvCxnSpPr>
            <a:cxnSpLocks noChangeAspect="1"/>
            <a:stCxn id="26" idx="3"/>
            <a:endCxn id="56" idx="1"/>
          </p:cNvCxnSpPr>
          <p:nvPr/>
        </p:nvCxnSpPr>
        <p:spPr>
          <a:xfrm flipV="1">
            <a:off x="5528911" y="5879436"/>
            <a:ext cx="416926" cy="8078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cxnSpLocks noChangeAspect="1"/>
          </p:cNvCxnSpPr>
          <p:nvPr/>
        </p:nvCxnSpPr>
        <p:spPr>
          <a:xfrm>
            <a:off x="6694719" y="5879436"/>
            <a:ext cx="473579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cxnSpLocks/>
          </p:cNvCxnSpPr>
          <p:nvPr/>
        </p:nvCxnSpPr>
        <p:spPr>
          <a:xfrm>
            <a:off x="7991258" y="5879436"/>
            <a:ext cx="723922" cy="6687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4" name="Rectangle 63"/>
          <p:cNvSpPr>
            <a:spLocks noChangeAspect="1"/>
          </p:cNvSpPr>
          <p:nvPr/>
        </p:nvSpPr>
        <p:spPr>
          <a:xfrm>
            <a:off x="7129889" y="291244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top-k</a:t>
            </a:r>
          </a:p>
        </p:txBody>
      </p:sp>
      <p:cxnSp>
        <p:nvCxnSpPr>
          <p:cNvPr id="62" name="Straight Arrow Connector 61"/>
          <p:cNvCxnSpPr>
            <a:cxnSpLocks noChangeAspect="1"/>
            <a:stCxn id="24" idx="3"/>
            <a:endCxn id="63" idx="1"/>
          </p:cNvCxnSpPr>
          <p:nvPr/>
        </p:nvCxnSpPr>
        <p:spPr>
          <a:xfrm flipV="1">
            <a:off x="5528911" y="3323929"/>
            <a:ext cx="416926" cy="5509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cxnSpLocks noChangeAspect="1"/>
          </p:cNvCxnSpPr>
          <p:nvPr/>
        </p:nvCxnSpPr>
        <p:spPr>
          <a:xfrm>
            <a:off x="6643302" y="3323929"/>
            <a:ext cx="473579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cxnSpLocks/>
          </p:cNvCxnSpPr>
          <p:nvPr/>
        </p:nvCxnSpPr>
        <p:spPr>
          <a:xfrm>
            <a:off x="7939841" y="3323929"/>
            <a:ext cx="723922" cy="6687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ectangle 29"/>
          <p:cNvSpPr>
            <a:spLocks noChangeAspect="1"/>
          </p:cNvSpPr>
          <p:nvPr/>
        </p:nvSpPr>
        <p:spPr>
          <a:xfrm>
            <a:off x="5945837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Sort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>
            <a:spLocks noChangeAspect="1"/>
          </p:cNvSpPr>
          <p:nvPr/>
        </p:nvSpPr>
        <p:spPr>
          <a:xfrm>
            <a:off x="5945837" y="5467956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Sort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>
            <a:spLocks noChangeAspect="1"/>
          </p:cNvSpPr>
          <p:nvPr/>
        </p:nvSpPr>
        <p:spPr>
          <a:xfrm>
            <a:off x="5945837" y="291244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Sort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230810" y="1560430"/>
            <a:ext cx="17732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Hash</a:t>
            </a:r>
          </a:p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partitioned</a:t>
            </a:r>
          </a:p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tweets</a:t>
            </a:r>
          </a:p>
        </p:txBody>
      </p:sp>
    </p:spTree>
    <p:extLst>
      <p:ext uri="{BB962C8B-B14F-4D97-AF65-F5344CB8AC3E}">
        <p14:creationId xmlns:p14="http://schemas.microsoft.com/office/powerpoint/2010/main" val="2958232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651173" y="6553200"/>
            <a:ext cx="2133600" cy="212725"/>
          </a:xfrm>
        </p:spPr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0196" y="16215"/>
            <a:ext cx="8773000" cy="1066800"/>
          </a:xfrm>
        </p:spPr>
        <p:txBody>
          <a:bodyPr/>
          <a:lstStyle/>
          <a:p>
            <a:r>
              <a:rPr lang="en-US" sz="3600" dirty="0"/>
              <a:t>Parallelization complicates fault-tolerance</a:t>
            </a:r>
          </a:p>
        </p:txBody>
      </p:sp>
      <p:cxnSp>
        <p:nvCxnSpPr>
          <p:cNvPr id="6" name="Straight Arrow Connector 5"/>
          <p:cNvCxnSpPr>
            <a:cxnSpLocks/>
            <a:endCxn id="28" idx="1"/>
          </p:cNvCxnSpPr>
          <p:nvPr/>
        </p:nvCxnSpPr>
        <p:spPr>
          <a:xfrm>
            <a:off x="469779" y="4592484"/>
            <a:ext cx="1975572" cy="668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 noChangeAspect="1"/>
            <a:stCxn id="28" idx="3"/>
            <a:endCxn id="25" idx="1"/>
          </p:cNvCxnSpPr>
          <p:nvPr/>
        </p:nvCxnSpPr>
        <p:spPr>
          <a:xfrm>
            <a:off x="3268311" y="4599169"/>
            <a:ext cx="143764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 noChangeAspect="1"/>
            <a:stCxn id="25" idx="3"/>
            <a:endCxn id="30" idx="1"/>
          </p:cNvCxnSpPr>
          <p:nvPr/>
        </p:nvCxnSpPr>
        <p:spPr>
          <a:xfrm>
            <a:off x="5528911" y="4599169"/>
            <a:ext cx="416926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Rectangle 26"/>
          <p:cNvSpPr>
            <a:spLocks noChangeAspect="1"/>
          </p:cNvSpPr>
          <p:nvPr/>
        </p:nvSpPr>
        <p:spPr>
          <a:xfrm>
            <a:off x="2445351" y="2917958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sp>
        <p:nvSpPr>
          <p:cNvPr id="28" name="Rectangle 27"/>
          <p:cNvSpPr>
            <a:spLocks noChangeAspect="1"/>
          </p:cNvSpPr>
          <p:nvPr/>
        </p:nvSpPr>
        <p:spPr>
          <a:xfrm>
            <a:off x="2445351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sp>
        <p:nvSpPr>
          <p:cNvPr id="31" name="Rectangle 30"/>
          <p:cNvSpPr>
            <a:spLocks noChangeAspect="1"/>
          </p:cNvSpPr>
          <p:nvPr/>
        </p:nvSpPr>
        <p:spPr>
          <a:xfrm>
            <a:off x="7129889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top-k</a:t>
            </a:r>
          </a:p>
        </p:txBody>
      </p:sp>
      <p:sp>
        <p:nvSpPr>
          <p:cNvPr id="29" name="Rectangle 28"/>
          <p:cNvSpPr>
            <a:spLocks noChangeAspect="1"/>
          </p:cNvSpPr>
          <p:nvPr/>
        </p:nvSpPr>
        <p:spPr>
          <a:xfrm>
            <a:off x="2445351" y="5476034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cxnSp>
        <p:nvCxnSpPr>
          <p:cNvPr id="41" name="Straight Arrow Connector 40"/>
          <p:cNvCxnSpPr>
            <a:cxnSpLocks noChangeAspect="1"/>
            <a:endCxn id="31" idx="1"/>
          </p:cNvCxnSpPr>
          <p:nvPr/>
        </p:nvCxnSpPr>
        <p:spPr>
          <a:xfrm>
            <a:off x="6647546" y="4599169"/>
            <a:ext cx="482343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cxnSpLocks/>
            <a:stCxn id="31" idx="3"/>
          </p:cNvCxnSpPr>
          <p:nvPr/>
        </p:nvCxnSpPr>
        <p:spPr>
          <a:xfrm>
            <a:off x="7952849" y="4599169"/>
            <a:ext cx="715158" cy="6687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cxnSpLocks noChangeAspect="1"/>
            <a:stCxn id="29" idx="3"/>
            <a:endCxn id="24" idx="1"/>
          </p:cNvCxnSpPr>
          <p:nvPr/>
        </p:nvCxnSpPr>
        <p:spPr>
          <a:xfrm flipV="1">
            <a:off x="3268311" y="3329438"/>
            <a:ext cx="1437640" cy="2558076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 noChangeAspect="1"/>
            <a:stCxn id="27" idx="3"/>
            <a:endCxn id="24" idx="1"/>
          </p:cNvCxnSpPr>
          <p:nvPr/>
        </p:nvCxnSpPr>
        <p:spPr>
          <a:xfrm>
            <a:off x="3268311" y="3329438"/>
            <a:ext cx="143764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cxnSpLocks/>
          </p:cNvCxnSpPr>
          <p:nvPr/>
        </p:nvCxnSpPr>
        <p:spPr>
          <a:xfrm flipV="1">
            <a:off x="469779" y="5900888"/>
            <a:ext cx="1975572" cy="7058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cxnSpLocks/>
            <a:endCxn id="27" idx="1"/>
          </p:cNvCxnSpPr>
          <p:nvPr/>
        </p:nvCxnSpPr>
        <p:spPr>
          <a:xfrm flipV="1">
            <a:off x="469779" y="3329438"/>
            <a:ext cx="1975572" cy="1192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0855" y="2728830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portion tweets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0855" y="4026057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charset="0"/>
                <a:ea typeface="Arial" charset="0"/>
                <a:cs typeface="Arial" charset="0"/>
              </a:rPr>
              <a:t>portion tweets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0855" y="5339460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charset="0"/>
                <a:ea typeface="Arial" charset="0"/>
                <a:cs typeface="Arial" charset="0"/>
              </a:rPr>
              <a:t>portion tweets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Rectangle 23"/>
          <p:cNvSpPr>
            <a:spLocks noChangeAspect="1"/>
          </p:cNvSpPr>
          <p:nvPr/>
        </p:nvSpPr>
        <p:spPr>
          <a:xfrm>
            <a:off x="4705951" y="2917958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pPr algn="ctr"/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sp>
        <p:nvSpPr>
          <p:cNvPr id="25" name="Rectangle 24"/>
          <p:cNvSpPr>
            <a:spLocks noChangeAspect="1"/>
          </p:cNvSpPr>
          <p:nvPr/>
        </p:nvSpPr>
        <p:spPr>
          <a:xfrm>
            <a:off x="4705951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sp>
        <p:nvSpPr>
          <p:cNvPr id="26" name="Rectangle 25"/>
          <p:cNvSpPr>
            <a:spLocks noChangeAspect="1"/>
          </p:cNvSpPr>
          <p:nvPr/>
        </p:nvSpPr>
        <p:spPr>
          <a:xfrm>
            <a:off x="4705951" y="5476034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Sum</a:t>
            </a:r>
          </a:p>
          <a:p>
            <a:r>
              <a:rPr lang="en-US" sz="2200" dirty="0">
                <a:solidFill>
                  <a:schemeClr val="tx1"/>
                </a:solidFill>
              </a:rPr>
              <a:t>/ key</a:t>
            </a:r>
          </a:p>
        </p:txBody>
      </p:sp>
      <p:cxnSp>
        <p:nvCxnSpPr>
          <p:cNvPr id="32" name="Straight Arrow Connector 31"/>
          <p:cNvCxnSpPr>
            <a:cxnSpLocks noChangeAspect="1"/>
            <a:stCxn id="27" idx="3"/>
            <a:endCxn id="25" idx="1"/>
          </p:cNvCxnSpPr>
          <p:nvPr/>
        </p:nvCxnSpPr>
        <p:spPr>
          <a:xfrm>
            <a:off x="3268311" y="3329438"/>
            <a:ext cx="1437640" cy="126973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cxnSpLocks noChangeAspect="1"/>
            <a:stCxn id="27" idx="3"/>
            <a:endCxn id="26" idx="1"/>
          </p:cNvCxnSpPr>
          <p:nvPr/>
        </p:nvCxnSpPr>
        <p:spPr>
          <a:xfrm>
            <a:off x="3268311" y="3329438"/>
            <a:ext cx="1437640" cy="2558076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cxnSpLocks noChangeAspect="1"/>
            <a:stCxn id="28" idx="3"/>
            <a:endCxn id="24" idx="1"/>
          </p:cNvCxnSpPr>
          <p:nvPr/>
        </p:nvCxnSpPr>
        <p:spPr>
          <a:xfrm flipV="1">
            <a:off x="3268311" y="3329438"/>
            <a:ext cx="1437640" cy="126973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cxnSpLocks noChangeAspect="1"/>
            <a:stCxn id="28" idx="3"/>
            <a:endCxn id="26" idx="1"/>
          </p:cNvCxnSpPr>
          <p:nvPr/>
        </p:nvCxnSpPr>
        <p:spPr>
          <a:xfrm>
            <a:off x="3268311" y="4599169"/>
            <a:ext cx="1437640" cy="128834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 noChangeAspect="1"/>
            <a:stCxn id="29" idx="3"/>
            <a:endCxn id="25" idx="1"/>
          </p:cNvCxnSpPr>
          <p:nvPr/>
        </p:nvCxnSpPr>
        <p:spPr>
          <a:xfrm flipV="1">
            <a:off x="3268311" y="4599169"/>
            <a:ext cx="1437640" cy="1288345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cxnSpLocks noChangeAspect="1"/>
            <a:stCxn id="29" idx="3"/>
            <a:endCxn id="26" idx="1"/>
          </p:cNvCxnSpPr>
          <p:nvPr/>
        </p:nvCxnSpPr>
        <p:spPr>
          <a:xfrm>
            <a:off x="3268311" y="5887514"/>
            <a:ext cx="1437640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Rectangle 56"/>
          <p:cNvSpPr>
            <a:spLocks noChangeAspect="1"/>
          </p:cNvSpPr>
          <p:nvPr/>
        </p:nvSpPr>
        <p:spPr>
          <a:xfrm>
            <a:off x="7129889" y="5467956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top-k</a:t>
            </a:r>
          </a:p>
        </p:txBody>
      </p:sp>
      <p:cxnSp>
        <p:nvCxnSpPr>
          <p:cNvPr id="53" name="Straight Arrow Connector 52"/>
          <p:cNvCxnSpPr>
            <a:cxnSpLocks noChangeAspect="1"/>
            <a:stCxn id="26" idx="3"/>
            <a:endCxn id="56" idx="1"/>
          </p:cNvCxnSpPr>
          <p:nvPr/>
        </p:nvCxnSpPr>
        <p:spPr>
          <a:xfrm flipV="1">
            <a:off x="5528911" y="5879436"/>
            <a:ext cx="416926" cy="8078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cxnSpLocks noChangeAspect="1"/>
          </p:cNvCxnSpPr>
          <p:nvPr/>
        </p:nvCxnSpPr>
        <p:spPr>
          <a:xfrm>
            <a:off x="6694719" y="5879436"/>
            <a:ext cx="473579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cxnSpLocks/>
          </p:cNvCxnSpPr>
          <p:nvPr/>
        </p:nvCxnSpPr>
        <p:spPr>
          <a:xfrm>
            <a:off x="7991258" y="5879436"/>
            <a:ext cx="723922" cy="6687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4" name="Rectangle 63"/>
          <p:cNvSpPr>
            <a:spLocks noChangeAspect="1"/>
          </p:cNvSpPr>
          <p:nvPr/>
        </p:nvSpPr>
        <p:spPr>
          <a:xfrm>
            <a:off x="7129889" y="291244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top-k</a:t>
            </a:r>
          </a:p>
        </p:txBody>
      </p:sp>
      <p:cxnSp>
        <p:nvCxnSpPr>
          <p:cNvPr id="62" name="Straight Arrow Connector 61"/>
          <p:cNvCxnSpPr>
            <a:cxnSpLocks noChangeAspect="1"/>
            <a:stCxn id="24" idx="3"/>
            <a:endCxn id="63" idx="1"/>
          </p:cNvCxnSpPr>
          <p:nvPr/>
        </p:nvCxnSpPr>
        <p:spPr>
          <a:xfrm flipV="1">
            <a:off x="5528911" y="3323929"/>
            <a:ext cx="416926" cy="5509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cxnSpLocks noChangeAspect="1"/>
          </p:cNvCxnSpPr>
          <p:nvPr/>
        </p:nvCxnSpPr>
        <p:spPr>
          <a:xfrm>
            <a:off x="6643302" y="3323929"/>
            <a:ext cx="473579" cy="0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cxnSpLocks/>
          </p:cNvCxnSpPr>
          <p:nvPr/>
        </p:nvCxnSpPr>
        <p:spPr>
          <a:xfrm>
            <a:off x="7939841" y="3323929"/>
            <a:ext cx="723922" cy="6687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ectangle 29"/>
          <p:cNvSpPr>
            <a:spLocks noChangeAspect="1"/>
          </p:cNvSpPr>
          <p:nvPr/>
        </p:nvSpPr>
        <p:spPr>
          <a:xfrm>
            <a:off x="5945837" y="418768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Sort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>
            <a:spLocks noChangeAspect="1"/>
          </p:cNvSpPr>
          <p:nvPr/>
        </p:nvSpPr>
        <p:spPr>
          <a:xfrm>
            <a:off x="5945837" y="5467956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Sort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>
            <a:spLocks noChangeAspect="1"/>
          </p:cNvSpPr>
          <p:nvPr/>
        </p:nvSpPr>
        <p:spPr>
          <a:xfrm>
            <a:off x="5945837" y="2912449"/>
            <a:ext cx="822960" cy="8229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Sort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230810" y="1560430"/>
            <a:ext cx="17732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Hash</a:t>
            </a:r>
          </a:p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partitioned</a:t>
            </a:r>
          </a:p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tweets</a:t>
            </a:r>
          </a:p>
        </p:txBody>
      </p:sp>
      <p:sp>
        <p:nvSpPr>
          <p:cNvPr id="46" name="Lightning Bolt 45"/>
          <p:cNvSpPr/>
          <p:nvPr/>
        </p:nvSpPr>
        <p:spPr>
          <a:xfrm>
            <a:off x="2687227" y="2480253"/>
            <a:ext cx="880874" cy="870857"/>
          </a:xfrm>
          <a:prstGeom prst="lightningBol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07816" y="2678030"/>
            <a:ext cx="422285" cy="417072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07816" y="3973918"/>
            <a:ext cx="422285" cy="417072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07816" y="5267725"/>
            <a:ext cx="422285" cy="41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9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98D88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98D88"/>
                                      </p:to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98D88"/>
                                      </p:to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is streaming?</a:t>
            </a: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fld id="{648D1EF4-FE36-B847-8065-3084223EE155}" type="slidenum">
              <a:rPr lang="en-US" altLang="en-US" sz="1200">
                <a:solidFill>
                  <a:srgbClr val="898989"/>
                </a:solidFill>
              </a:rPr>
              <a:pPr eaLnBrk="1" hangingPunct="1"/>
              <a:t>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 data!</a:t>
            </a:r>
          </a:p>
          <a:p>
            <a:r>
              <a:rPr lang="en-US" dirty="0"/>
              <a:t>Fast processing!</a:t>
            </a:r>
          </a:p>
          <a:p>
            <a:r>
              <a:rPr lang="en-US" dirty="0"/>
              <a:t>Lots of data!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25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373" y="1829761"/>
            <a:ext cx="7772400" cy="1166478"/>
          </a:xfrm>
        </p:spPr>
        <p:txBody>
          <a:bodyPr/>
          <a:lstStyle/>
          <a:p>
            <a:r>
              <a:rPr lang="en-US" dirty="0"/>
              <a:t>A Tale of Four Frameworks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073" y="3250239"/>
            <a:ext cx="7622328" cy="2667000"/>
          </a:xfrm>
        </p:spPr>
        <p:txBody>
          <a:bodyPr>
            <a:noAutofit/>
          </a:bodyPr>
          <a:lstStyle/>
          <a:p>
            <a:pPr marL="514350" indent="-514350" algn="l">
              <a:spcBef>
                <a:spcPts val="1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800" dirty="0"/>
              <a:t>Record acknowledgement (Storm)</a:t>
            </a:r>
          </a:p>
          <a:p>
            <a:pPr marL="514350" indent="-514350" algn="l">
              <a:spcBef>
                <a:spcPts val="1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800" dirty="0"/>
              <a:t>Micro-batches (</a:t>
            </a:r>
            <a:r>
              <a:rPr lang="en-US" sz="2400" dirty="0"/>
              <a:t>Spark Streaming, Storm Trident</a:t>
            </a:r>
            <a:r>
              <a:rPr lang="en-US" sz="2800" dirty="0"/>
              <a:t>)</a:t>
            </a:r>
          </a:p>
          <a:p>
            <a:pPr marL="514350" indent="-514350" algn="l">
              <a:spcBef>
                <a:spcPts val="1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800" dirty="0"/>
              <a:t>Transactional updates (</a:t>
            </a:r>
            <a:r>
              <a:rPr lang="en-US" sz="2400" dirty="0"/>
              <a:t>Google Cloud dataflow</a:t>
            </a:r>
            <a:r>
              <a:rPr lang="en-US" sz="2800" dirty="0"/>
              <a:t>)</a:t>
            </a:r>
          </a:p>
          <a:p>
            <a:pPr marL="514350" indent="-514350" algn="l">
              <a:spcBef>
                <a:spcPts val="1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800" dirty="0"/>
              <a:t>Distributed snapshots (</a:t>
            </a:r>
            <a:r>
              <a:rPr lang="en-US" sz="2800" dirty="0" err="1"/>
              <a:t>Flink</a:t>
            </a:r>
            <a:r>
              <a:rPr lang="en-US" sz="2800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559B53-AEC7-9D43-BD4D-FB123296CDE3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2321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73996" y="1682140"/>
            <a:ext cx="5294954" cy="4599714"/>
          </a:xfrm>
        </p:spPr>
        <p:txBody>
          <a:bodyPr>
            <a:noAutofit/>
          </a:bodyPr>
          <a:lstStyle/>
          <a:p>
            <a:pPr>
              <a:spcBef>
                <a:spcPts val="800"/>
              </a:spcBef>
              <a:defRPr/>
            </a:pPr>
            <a:r>
              <a:rPr lang="en-US" sz="2200" dirty="0"/>
              <a:t>Goal: Ensure each input ”fully processed”</a:t>
            </a:r>
          </a:p>
          <a:p>
            <a:pPr>
              <a:spcBef>
                <a:spcPts val="800"/>
              </a:spcBef>
              <a:defRPr/>
            </a:pPr>
            <a:r>
              <a:rPr lang="en-US" sz="2200" dirty="0"/>
              <a:t>Approach:  DAG / tree edge tracking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2000" dirty="0"/>
              <a:t>Record edges created as tuple processed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2000" dirty="0"/>
              <a:t>Wait for all edges to be marked done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2000" dirty="0"/>
              <a:t>Inform source of data when complete;  otherwise, they resend tuple.</a:t>
            </a:r>
          </a:p>
          <a:p>
            <a:pPr>
              <a:defRPr/>
            </a:pPr>
            <a:r>
              <a:rPr lang="en-US" sz="2200" dirty="0"/>
              <a:t>Challenge:  “at least once” means: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2000" dirty="0"/>
              <a:t>Operators can receive tuple &gt; once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2000" dirty="0"/>
              <a:t>Replay can be out-of-order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2000" dirty="0"/>
              <a:t>... application needs to handle.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4796" y="16215"/>
            <a:ext cx="8870004" cy="1066800"/>
          </a:xfrm>
        </p:spPr>
        <p:txBody>
          <a:bodyPr/>
          <a:lstStyle/>
          <a:p>
            <a:r>
              <a:rPr lang="en-US" sz="3400" dirty="0"/>
              <a:t>Fault tolerance via record acknowledgement</a:t>
            </a:r>
            <a:br>
              <a:rPr lang="en-US" sz="3600" dirty="0"/>
            </a:br>
            <a:r>
              <a:rPr lang="en-US" sz="3200" dirty="0"/>
              <a:t>(Apache Storm -- at least once semantics)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8950" y="1862306"/>
            <a:ext cx="3498850" cy="423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59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0196" y="1449420"/>
            <a:ext cx="8793804" cy="531650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  <a:spcBef>
                <a:spcPts val="2400"/>
              </a:spcBef>
            </a:pPr>
            <a:r>
              <a:rPr lang="en-US" sz="3100" dirty="0"/>
              <a:t>Rather than log each record for each operator,                          take system-wide snapshots</a:t>
            </a:r>
          </a:p>
          <a:p>
            <a:pPr>
              <a:lnSpc>
                <a:spcPct val="110000"/>
              </a:lnSpc>
              <a:spcBef>
                <a:spcPts val="2400"/>
              </a:spcBef>
            </a:pPr>
            <a:r>
              <a:rPr lang="en-US" sz="3100" dirty="0"/>
              <a:t>Snapshotting:</a:t>
            </a:r>
          </a:p>
          <a:p>
            <a:pPr lvl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dirty="0"/>
              <a:t>Determine consistent snapshot of system-wide state              (includes in-flight records and operator state)</a:t>
            </a:r>
          </a:p>
          <a:p>
            <a:pPr lvl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dirty="0"/>
              <a:t>Store state in durable storage</a:t>
            </a:r>
          </a:p>
          <a:p>
            <a:pPr>
              <a:lnSpc>
                <a:spcPct val="110000"/>
              </a:lnSpc>
              <a:spcBef>
                <a:spcPts val="2400"/>
              </a:spcBef>
            </a:pPr>
            <a:r>
              <a:rPr lang="en-US" sz="3100" dirty="0"/>
              <a:t>Recover:</a:t>
            </a:r>
          </a:p>
          <a:p>
            <a:pPr lvl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dirty="0"/>
              <a:t>Restoring latest snapshot from durable storage</a:t>
            </a:r>
          </a:p>
          <a:p>
            <a:pPr lvl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dirty="0"/>
              <a:t>Rewinding the stream source to snapshot point, and replay inputs</a:t>
            </a:r>
          </a:p>
          <a:p>
            <a:pPr>
              <a:lnSpc>
                <a:spcPct val="110000"/>
              </a:lnSpc>
              <a:spcBef>
                <a:spcPts val="2400"/>
              </a:spcBef>
            </a:pPr>
            <a:r>
              <a:rPr lang="en-US" sz="3100" dirty="0"/>
              <a:t>Algorithm is based on </a:t>
            </a:r>
            <a:r>
              <a:rPr lang="en-US" sz="3100" dirty="0" err="1"/>
              <a:t>Chandy-Lamport</a:t>
            </a:r>
            <a:r>
              <a:rPr lang="en-US" sz="3100" dirty="0"/>
              <a:t> distributed snapshots, but also captures stream topology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0196" y="71079"/>
            <a:ext cx="8793804" cy="1066800"/>
          </a:xfrm>
        </p:spPr>
        <p:txBody>
          <a:bodyPr/>
          <a:lstStyle/>
          <a:p>
            <a:r>
              <a:rPr lang="en-US" sz="3600" dirty="0"/>
              <a:t>Fault Tolerance via distributed snapshots</a:t>
            </a:r>
            <a:br>
              <a:rPr lang="en-US" dirty="0"/>
            </a:br>
            <a:r>
              <a:rPr lang="en-US" sz="3200" dirty="0"/>
              <a:t>(Apache </a:t>
            </a:r>
            <a:r>
              <a:rPr lang="en-US" sz="3200" dirty="0" err="1"/>
              <a:t>Flink</a:t>
            </a:r>
            <a:r>
              <a:rPr lang="en-US" sz="3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46364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Use markers (barriers) in the input data stream to tell downstream operators when to consistently snapshot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0196" y="71079"/>
            <a:ext cx="8793804" cy="1066800"/>
          </a:xfrm>
        </p:spPr>
        <p:txBody>
          <a:bodyPr/>
          <a:lstStyle/>
          <a:p>
            <a:r>
              <a:rPr lang="en-US" sz="3600" dirty="0"/>
              <a:t>Fault Tolerance via distributed snapshots</a:t>
            </a:r>
            <a:br>
              <a:rPr lang="en-US" dirty="0"/>
            </a:br>
            <a:r>
              <a:rPr lang="en-US" sz="3200" dirty="0"/>
              <a:t>(Apache </a:t>
            </a:r>
            <a:r>
              <a:rPr lang="en-US" sz="3200" dirty="0" err="1"/>
              <a:t>Flink</a:t>
            </a:r>
            <a:r>
              <a:rPr lang="en-US" sz="3200" dirty="0"/>
              <a:t>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064" y="4028687"/>
            <a:ext cx="6172200" cy="25727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99" y="2557798"/>
            <a:ext cx="5433210" cy="206266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230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72373" y="1524000"/>
            <a:ext cx="7772400" cy="2335839"/>
          </a:xfrm>
        </p:spPr>
        <p:txBody>
          <a:bodyPr/>
          <a:lstStyle/>
          <a:p>
            <a:r>
              <a:rPr lang="en-US" dirty="0"/>
              <a:t>But another big issue: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Streaming = unbounded data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772373" y="3917554"/>
            <a:ext cx="7772400" cy="988430"/>
          </a:xfrm>
        </p:spPr>
        <p:txBody>
          <a:bodyPr/>
          <a:lstStyle/>
          <a:p>
            <a:r>
              <a:rPr lang="en-US" dirty="0"/>
              <a:t>(Batch = bounded data)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79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major challenges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57025" y="1524000"/>
            <a:ext cx="8195089" cy="50292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Consistency</a:t>
            </a:r>
            <a:r>
              <a:rPr lang="en-US" dirty="0"/>
              <a:t>: historically, streaming systems were created to decrease latency and made many sacrifices (e.g., at-most-once processing)</a:t>
            </a:r>
          </a:p>
          <a:p>
            <a:r>
              <a:rPr lang="en-US" b="1" dirty="0">
                <a:solidFill>
                  <a:schemeClr val="accent6"/>
                </a:solidFill>
              </a:rPr>
              <a:t>Throughput vs. latency</a:t>
            </a:r>
            <a:r>
              <a:rPr lang="en-US" dirty="0"/>
              <a:t>: typically a trade-off</a:t>
            </a:r>
          </a:p>
          <a:p>
            <a:r>
              <a:rPr lang="en-US" b="1" dirty="0">
                <a:solidFill>
                  <a:schemeClr val="accent6"/>
                </a:solidFill>
              </a:rPr>
              <a:t>Time</a:t>
            </a:r>
            <a:r>
              <a:rPr lang="en-US" dirty="0"/>
              <a:t>: new challenge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b="1" dirty="0"/>
              <a:t>We’ve covered consistency in a lot of detail, let’s investigate time</a:t>
            </a:r>
          </a:p>
        </p:txBody>
      </p:sp>
    </p:spTree>
    <p:extLst>
      <p:ext uri="{BB962C8B-B14F-4D97-AF65-F5344CB8AC3E}">
        <p14:creationId xmlns:p14="http://schemas.microsoft.com/office/powerpoint/2010/main" val="21145194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lives used to be easy</a:t>
            </a:r>
            <a:r>
              <a:rPr lang="mr-IN" dirty="0"/>
              <a:t>…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51" y="1832428"/>
            <a:ext cx="7671712" cy="426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081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Concerns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data is unbounded, new concerns:</a:t>
            </a:r>
          </a:p>
          <a:p>
            <a:pPr lvl="1">
              <a:lnSpc>
                <a:spcPct val="100000"/>
              </a:lnSpc>
            </a:pPr>
            <a:r>
              <a:rPr lang="en-US" sz="2600" dirty="0"/>
              <a:t>Sufficient capacity so processing speed                       &gt;= arrival velocity (on average)</a:t>
            </a:r>
          </a:p>
          <a:p>
            <a:pPr lvl="1">
              <a:lnSpc>
                <a:spcPct val="100000"/>
              </a:lnSpc>
            </a:pPr>
            <a:r>
              <a:rPr lang="en-US" sz="2600" dirty="0"/>
              <a:t>Support for handling out-of-order data</a:t>
            </a:r>
          </a:p>
          <a:p>
            <a:r>
              <a:rPr lang="en-US" dirty="0"/>
              <a:t>Easiest thing to do: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826" y="4140200"/>
            <a:ext cx="7677944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91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Windowing by processing time is great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Easy to implement and verify correctness</a:t>
            </a:r>
          </a:p>
          <a:p>
            <a:r>
              <a:rPr lang="en-US" dirty="0"/>
              <a:t>Great for applications like filtering or monitoring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8" y="3105581"/>
            <a:ext cx="8853298" cy="273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352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care about </a:t>
            </a:r>
            <a:r>
              <a:rPr lang="en-US" i="1" dirty="0"/>
              <a:t>when</a:t>
            </a:r>
            <a:r>
              <a:rPr lang="en-US" dirty="0"/>
              <a:t> events happen?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we associate event times, then items could now come out-of-order! (why?)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14" y="2927350"/>
            <a:ext cx="87122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837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/>
          <p:cNvCxnSpPr>
            <a:cxnSpLocks noChangeAspect="1"/>
          </p:cNvCxnSpPr>
          <p:nvPr/>
        </p:nvCxnSpPr>
        <p:spPr>
          <a:xfrm flipV="1">
            <a:off x="350196" y="2374151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cxnSpLocks noChangeAspect="1"/>
          </p:cNvCxnSpPr>
          <p:nvPr/>
        </p:nvCxnSpPr>
        <p:spPr>
          <a:xfrm flipV="1">
            <a:off x="5344502" y="2374151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9223" y="3241676"/>
            <a:ext cx="8565204" cy="2857884"/>
          </a:xfrm>
        </p:spPr>
        <p:txBody>
          <a:bodyPr/>
          <a:lstStyle/>
          <a:p>
            <a:r>
              <a:rPr lang="en-US" dirty="0"/>
              <a:t>Single node</a:t>
            </a:r>
          </a:p>
          <a:p>
            <a:pPr lvl="1"/>
            <a:r>
              <a:rPr lang="en-US" dirty="0"/>
              <a:t>Read data from socket</a:t>
            </a:r>
          </a:p>
          <a:p>
            <a:pPr lvl="1"/>
            <a:r>
              <a:rPr lang="en-US" dirty="0"/>
              <a:t>Process</a:t>
            </a:r>
          </a:p>
          <a:p>
            <a:pPr lvl="1"/>
            <a:r>
              <a:rPr lang="en-US" dirty="0"/>
              <a:t>Write output</a:t>
            </a:r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stream processing</a:t>
            </a:r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3888680" y="1756530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0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1155106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778342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401578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3024814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531870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6169867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6793103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7416339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8039574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5546631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39633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creates new wounds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199" y="1458687"/>
            <a:ext cx="5192125" cy="522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1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would be nice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82" y="2220686"/>
            <a:ext cx="8611911" cy="350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6559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not the case, so we need tools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Windows</a:t>
            </a:r>
            <a:r>
              <a:rPr lang="en-US" dirty="0"/>
              <a:t>: how should we group together data?</a:t>
            </a:r>
          </a:p>
          <a:p>
            <a:r>
              <a:rPr lang="en-US" b="1" dirty="0">
                <a:solidFill>
                  <a:schemeClr val="accent6"/>
                </a:solidFill>
              </a:rPr>
              <a:t>Watermarks</a:t>
            </a:r>
            <a:r>
              <a:rPr lang="en-US" dirty="0"/>
              <a:t>: how can we mark when the last piece of data in some window has arrived?</a:t>
            </a:r>
          </a:p>
          <a:p>
            <a:r>
              <a:rPr lang="en-US" b="1" dirty="0">
                <a:solidFill>
                  <a:schemeClr val="accent6"/>
                </a:solidFill>
              </a:rPr>
              <a:t>Triggers</a:t>
            </a:r>
            <a:r>
              <a:rPr lang="en-US" dirty="0"/>
              <a:t>: how can we initiate an early result?</a:t>
            </a:r>
          </a:p>
          <a:p>
            <a:r>
              <a:rPr lang="en-US" b="1" dirty="0">
                <a:solidFill>
                  <a:schemeClr val="accent6"/>
                </a:solidFill>
              </a:rPr>
              <a:t>Accumulators</a:t>
            </a:r>
            <a:r>
              <a:rPr lang="en-US" dirty="0"/>
              <a:t>: what do we do with the results (correct, modified, or retracted)?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b="1" dirty="0"/>
              <a:t>All topics covered in next week’s readings!</a:t>
            </a:r>
          </a:p>
        </p:txBody>
      </p:sp>
    </p:spTree>
    <p:extLst>
      <p:ext uri="{BB962C8B-B14F-4D97-AF65-F5344CB8AC3E}">
        <p14:creationId xmlns:p14="http://schemas.microsoft.com/office/powerpoint/2010/main" val="586070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/>
          <p:cNvCxnSpPr>
            <a:cxnSpLocks noChangeAspect="1"/>
          </p:cNvCxnSpPr>
          <p:nvPr/>
        </p:nvCxnSpPr>
        <p:spPr>
          <a:xfrm flipV="1">
            <a:off x="350196" y="2374151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cxnSpLocks noChangeAspect="1"/>
          </p:cNvCxnSpPr>
          <p:nvPr/>
        </p:nvCxnSpPr>
        <p:spPr>
          <a:xfrm flipV="1">
            <a:off x="5344502" y="2374151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9223" y="3237939"/>
            <a:ext cx="8565204" cy="2296587"/>
          </a:xfrm>
        </p:spPr>
        <p:txBody>
          <a:bodyPr>
            <a:normAutofit/>
          </a:bodyPr>
          <a:lstStyle/>
          <a:p>
            <a:r>
              <a:rPr lang="en-US" dirty="0"/>
              <a:t>Convert Celsius temperature to Fahrenheit</a:t>
            </a:r>
          </a:p>
          <a:p>
            <a:pPr lvl="1"/>
            <a:r>
              <a:rPr lang="en-US" sz="2600" dirty="0"/>
              <a:t>Stateless operation:   </a:t>
            </a:r>
            <a:r>
              <a:rPr lang="en-US" sz="2600" b="1" dirty="0"/>
              <a:t>emit </a:t>
            </a:r>
            <a:r>
              <a:rPr lang="en-US" sz="2600" dirty="0"/>
              <a:t> (input * 9 / 5) + 32</a:t>
            </a:r>
          </a:p>
          <a:p>
            <a:pPr lvl="1"/>
            <a:endParaRPr lang="en-US" sz="2600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 Stateless conversion</a:t>
            </a:r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3888680" y="1756530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0" dirty="0" err="1">
                <a:solidFill>
                  <a:schemeClr val="tx1"/>
                </a:solidFill>
              </a:rPr>
              <a:t>CtoF</a:t>
            </a:r>
            <a:endParaRPr lang="en-US" sz="3600" b="0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1155106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778342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401578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3024814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531870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6169867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6793103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7416339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8039574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5546631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8998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/>
          <p:cNvCxnSpPr>
            <a:cxnSpLocks noChangeAspect="1"/>
          </p:cNvCxnSpPr>
          <p:nvPr/>
        </p:nvCxnSpPr>
        <p:spPr>
          <a:xfrm flipV="1">
            <a:off x="350196" y="2374151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cxnSpLocks noChangeAspect="1"/>
          </p:cNvCxnSpPr>
          <p:nvPr/>
        </p:nvCxnSpPr>
        <p:spPr>
          <a:xfrm flipV="1">
            <a:off x="5344502" y="2374151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9223" y="3237939"/>
            <a:ext cx="8565204" cy="2296587"/>
          </a:xfrm>
        </p:spPr>
        <p:txBody>
          <a:bodyPr>
            <a:normAutofit/>
          </a:bodyPr>
          <a:lstStyle/>
          <a:p>
            <a:r>
              <a:rPr lang="en-US" dirty="0"/>
              <a:t>Function can filter inputs</a:t>
            </a:r>
          </a:p>
          <a:p>
            <a:pPr lvl="1"/>
            <a:r>
              <a:rPr lang="en-US" sz="3000" dirty="0"/>
              <a:t>if (input &gt; threshold)  {  </a:t>
            </a:r>
            <a:r>
              <a:rPr lang="en-US" sz="3000" b="1" dirty="0"/>
              <a:t>emit </a:t>
            </a:r>
            <a:r>
              <a:rPr lang="en-US" sz="3000" dirty="0"/>
              <a:t>input }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 Stateless filtering</a:t>
            </a:r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3888680" y="1756530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400" b="0" dirty="0">
                <a:solidFill>
                  <a:schemeClr val="tx1"/>
                </a:solidFill>
              </a:rPr>
              <a:t>Filter</a:t>
            </a: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1155106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778342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401578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3024814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531870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7416339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5546631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40668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/>
          <p:cNvCxnSpPr>
            <a:cxnSpLocks noChangeAspect="1"/>
          </p:cNvCxnSpPr>
          <p:nvPr/>
        </p:nvCxnSpPr>
        <p:spPr>
          <a:xfrm flipV="1">
            <a:off x="350196" y="2374151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cxnSpLocks noChangeAspect="1"/>
          </p:cNvCxnSpPr>
          <p:nvPr/>
        </p:nvCxnSpPr>
        <p:spPr>
          <a:xfrm flipV="1">
            <a:off x="5344502" y="2374151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9223" y="3237939"/>
            <a:ext cx="8565204" cy="2394766"/>
          </a:xfrm>
        </p:spPr>
        <p:txBody>
          <a:bodyPr>
            <a:normAutofit/>
          </a:bodyPr>
          <a:lstStyle/>
          <a:p>
            <a:pPr>
              <a:spcBef>
                <a:spcPts val="2000"/>
              </a:spcBef>
            </a:pPr>
            <a:r>
              <a:rPr lang="en-US"/>
              <a:t>Compute </a:t>
            </a:r>
            <a:r>
              <a:rPr lang="en-US" dirty="0"/>
              <a:t>EWMA of Fahrenheit temperature</a:t>
            </a:r>
          </a:p>
          <a:p>
            <a:pPr lvl="1">
              <a:spcBef>
                <a:spcPts val="400"/>
              </a:spcBef>
              <a:spcAft>
                <a:spcPts val="400"/>
              </a:spcAft>
            </a:pPr>
            <a:r>
              <a:rPr lang="en-US" sz="2600" dirty="0" err="1"/>
              <a:t>new_temp</a:t>
            </a:r>
            <a:r>
              <a:rPr lang="en-US" sz="2600" dirty="0"/>
              <a:t> = ⍺ * ( </a:t>
            </a:r>
            <a:r>
              <a:rPr lang="en-US" sz="2600" dirty="0" err="1"/>
              <a:t>CtoF</a:t>
            </a:r>
            <a:r>
              <a:rPr lang="en-US" sz="2600" dirty="0"/>
              <a:t>(input) ) + (1- ⍺) * </a:t>
            </a:r>
            <a:r>
              <a:rPr lang="en-US" sz="2600" dirty="0" err="1"/>
              <a:t>last_temp</a:t>
            </a:r>
            <a:endParaRPr lang="en-US" sz="2600" dirty="0"/>
          </a:p>
          <a:p>
            <a:pPr lvl="1">
              <a:spcBef>
                <a:spcPts val="400"/>
              </a:spcBef>
              <a:spcAft>
                <a:spcPts val="400"/>
              </a:spcAft>
            </a:pPr>
            <a:r>
              <a:rPr lang="en-US" sz="2600" dirty="0" err="1"/>
              <a:t>last_temp</a:t>
            </a:r>
            <a:r>
              <a:rPr lang="en-US" sz="2600" dirty="0"/>
              <a:t> = </a:t>
            </a:r>
            <a:r>
              <a:rPr lang="en-US" sz="2600" dirty="0" err="1"/>
              <a:t>new_temp</a:t>
            </a:r>
            <a:endParaRPr lang="en-US" sz="2600" dirty="0"/>
          </a:p>
          <a:p>
            <a:pPr lvl="1">
              <a:spcBef>
                <a:spcPts val="400"/>
              </a:spcBef>
              <a:spcAft>
                <a:spcPts val="400"/>
              </a:spcAft>
            </a:pPr>
            <a:r>
              <a:rPr lang="en-US" sz="2600" b="1" dirty="0"/>
              <a:t>emit</a:t>
            </a:r>
            <a:r>
              <a:rPr lang="en-US" sz="2600" dirty="0"/>
              <a:t> </a:t>
            </a:r>
            <a:r>
              <a:rPr lang="en-US" sz="2600" dirty="0" err="1"/>
              <a:t>new_temp</a:t>
            </a:r>
            <a:endParaRPr lang="en-US" sz="26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 </a:t>
            </a:r>
            <a:r>
              <a:rPr lang="en-US" dirty="0" err="1"/>
              <a:t>Stateful</a:t>
            </a:r>
            <a:r>
              <a:rPr lang="en-US" dirty="0"/>
              <a:t> conversion</a:t>
            </a:r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3888680" y="1756530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600" b="0" dirty="0">
                <a:solidFill>
                  <a:schemeClr val="tx1"/>
                </a:solidFill>
              </a:rPr>
              <a:t>EWMA</a:t>
            </a: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1155106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778342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401578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3024814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531870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6169867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6793103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7416339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8039574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5546631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 flipH="1">
            <a:off x="4805485" y="2677345"/>
            <a:ext cx="228600" cy="228600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85277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/>
          <p:cNvCxnSpPr>
            <a:cxnSpLocks noChangeAspect="1"/>
          </p:cNvCxnSpPr>
          <p:nvPr/>
        </p:nvCxnSpPr>
        <p:spPr>
          <a:xfrm flipV="1">
            <a:off x="350196" y="2374151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cxnSpLocks noChangeAspect="1"/>
          </p:cNvCxnSpPr>
          <p:nvPr/>
        </p:nvCxnSpPr>
        <p:spPr>
          <a:xfrm flipV="1">
            <a:off x="5344502" y="2374151"/>
            <a:ext cx="3383280" cy="1"/>
          </a:xfrm>
          <a:prstGeom prst="straightConnector1">
            <a:avLst/>
          </a:prstGeom>
          <a:ln>
            <a:prstDash val="solid"/>
            <a:headEnd type="none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9223" y="3237939"/>
            <a:ext cx="8565204" cy="3132382"/>
          </a:xfrm>
        </p:spPr>
        <p:txBody>
          <a:bodyPr>
            <a:normAutofit/>
          </a:bodyPr>
          <a:lstStyle/>
          <a:p>
            <a:r>
              <a:rPr lang="en-US" dirty="0"/>
              <a:t>E.g., Average value per window </a:t>
            </a:r>
          </a:p>
          <a:p>
            <a:pPr lvl="1">
              <a:lnSpc>
                <a:spcPct val="100000"/>
              </a:lnSpc>
            </a:pPr>
            <a:r>
              <a:rPr lang="en-US" sz="2600" dirty="0"/>
              <a:t>Window can be # elements (10) or time (1s)</a:t>
            </a:r>
          </a:p>
          <a:p>
            <a:pPr lvl="1">
              <a:lnSpc>
                <a:spcPct val="100000"/>
              </a:lnSpc>
            </a:pPr>
            <a:r>
              <a:rPr lang="en-US" sz="2600" dirty="0"/>
              <a:t>Windows can be disjoint (every 5s)</a:t>
            </a:r>
          </a:p>
          <a:p>
            <a:pPr lvl="1">
              <a:lnSpc>
                <a:spcPct val="100000"/>
              </a:lnSpc>
            </a:pPr>
            <a:r>
              <a:rPr lang="en-US" sz="2600" dirty="0"/>
              <a:t>Windows can be “tumbling” (5s window every 1s)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 Aggregation (</a:t>
            </a:r>
            <a:r>
              <a:rPr lang="en-US" dirty="0" err="1"/>
              <a:t>stateful</a:t>
            </a:r>
            <a:r>
              <a:rPr lang="en-US" dirty="0"/>
              <a:t>)</a:t>
            </a:r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3888680" y="1756530"/>
            <a:ext cx="1227222" cy="12352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0" dirty="0" err="1">
                <a:solidFill>
                  <a:schemeClr val="tx1"/>
                </a:solidFill>
              </a:rPr>
              <a:t>Avg</a:t>
            </a:r>
            <a:endParaRPr lang="en-US" sz="3600" b="0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1155106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778342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401578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3024814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531870" y="2191271"/>
            <a:ext cx="365760" cy="36576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5546631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6793103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8039574" y="2191271"/>
            <a:ext cx="365760" cy="36576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6259936" y="4383110"/>
            <a:ext cx="2366248" cy="365760"/>
            <a:chOff x="6340142" y="4547440"/>
            <a:chExt cx="2366248" cy="365760"/>
          </a:xfrm>
        </p:grpSpPr>
        <p:sp>
          <p:nvSpPr>
            <p:cNvPr id="12" name="Rectangle 11"/>
            <p:cNvSpPr/>
            <p:nvPr/>
          </p:nvSpPr>
          <p:spPr>
            <a:xfrm>
              <a:off x="6340142" y="4547440"/>
              <a:ext cx="731520" cy="365760"/>
            </a:xfrm>
            <a:prstGeom prst="rect">
              <a:avLst/>
            </a:prstGeom>
            <a:solidFill>
              <a:srgbClr val="E7B9B9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158863" y="4547440"/>
              <a:ext cx="731520" cy="365760"/>
            </a:xfrm>
            <a:prstGeom prst="rect">
              <a:avLst/>
            </a:prstGeom>
            <a:solidFill>
              <a:srgbClr val="E7B9B9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974870" y="4547440"/>
              <a:ext cx="731520" cy="365760"/>
            </a:xfrm>
            <a:prstGeom prst="rect">
              <a:avLst/>
            </a:prstGeom>
            <a:solidFill>
              <a:srgbClr val="E7B9B9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778342" y="5573405"/>
            <a:ext cx="1618592" cy="1082765"/>
            <a:chOff x="1778342" y="5573405"/>
            <a:chExt cx="1618592" cy="1082765"/>
          </a:xfrm>
        </p:grpSpPr>
        <p:sp>
          <p:nvSpPr>
            <p:cNvPr id="26" name="Rectangle 25"/>
            <p:cNvSpPr/>
            <p:nvPr/>
          </p:nvSpPr>
          <p:spPr>
            <a:xfrm>
              <a:off x="1778342" y="5573405"/>
              <a:ext cx="1005840" cy="320040"/>
            </a:xfrm>
            <a:prstGeom prst="rect">
              <a:avLst/>
            </a:prstGeom>
            <a:solidFill>
              <a:srgbClr val="E7B9B9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084718" y="5954768"/>
              <a:ext cx="1005840" cy="320040"/>
            </a:xfrm>
            <a:prstGeom prst="rect">
              <a:avLst/>
            </a:prstGeom>
            <a:solidFill>
              <a:srgbClr val="E7B9B9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391094" y="6336130"/>
              <a:ext cx="1005840" cy="320040"/>
            </a:xfrm>
            <a:prstGeom prst="rect">
              <a:avLst/>
            </a:prstGeom>
            <a:solidFill>
              <a:srgbClr val="E7B9B9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2308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“BIG DATA”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559B53-AEC7-9D43-BD4D-FB123296CDE3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429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0196" y="1449420"/>
            <a:ext cx="8793804" cy="5408579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en-US" sz="2800" dirty="0">
                <a:latin typeface="Arial" charset="0"/>
                <a:ea typeface="Arial" charset="0"/>
                <a:cs typeface="Arial" charset="0"/>
              </a:rPr>
              <a:t>Large amounts of data to process in real time</a:t>
            </a:r>
          </a:p>
          <a:p>
            <a:pPr>
              <a:defRPr/>
            </a:pPr>
            <a:r>
              <a:rPr lang="en-US" altLang="en-US" dirty="0">
                <a:latin typeface="Arial" charset="0"/>
                <a:ea typeface="Arial" charset="0"/>
                <a:cs typeface="Arial" charset="0"/>
              </a:rPr>
              <a:t>Examples</a:t>
            </a:r>
          </a:p>
          <a:p>
            <a:pPr lvl="1">
              <a:lnSpc>
                <a:spcPct val="100000"/>
              </a:lnSpc>
              <a:defRPr/>
            </a:pPr>
            <a:r>
              <a:rPr lang="en-US" altLang="en-US" dirty="0">
                <a:latin typeface="Arial" charset="0"/>
                <a:ea typeface="Arial" charset="0"/>
                <a:cs typeface="Arial" charset="0"/>
              </a:rPr>
              <a:t>Social network trends (#trending)</a:t>
            </a:r>
          </a:p>
          <a:p>
            <a:pPr lvl="1">
              <a:lnSpc>
                <a:spcPct val="100000"/>
              </a:lnSpc>
              <a:defRPr/>
            </a:pPr>
            <a:r>
              <a:rPr lang="en-US" altLang="en-US" dirty="0">
                <a:latin typeface="Arial" charset="0"/>
                <a:ea typeface="Arial" charset="0"/>
                <a:cs typeface="Arial" charset="0"/>
              </a:rPr>
              <a:t>Intrusion detection systems (networks, datacenters)</a:t>
            </a:r>
          </a:p>
          <a:p>
            <a:pPr lvl="1">
              <a:lnSpc>
                <a:spcPct val="100000"/>
              </a:lnSpc>
              <a:defRPr/>
            </a:pPr>
            <a:r>
              <a:rPr lang="en-US" altLang="en-US" dirty="0">
                <a:latin typeface="Arial" charset="0"/>
                <a:ea typeface="Arial" charset="0"/>
                <a:cs typeface="Arial" charset="0"/>
              </a:rPr>
              <a:t>Sensors:  Detect earthquakes by correlating vibrations of millions of smartphones</a:t>
            </a:r>
          </a:p>
          <a:p>
            <a:pPr lvl="1">
              <a:lnSpc>
                <a:spcPct val="100000"/>
              </a:lnSpc>
              <a:defRPr/>
            </a:pPr>
            <a:r>
              <a:rPr lang="en-US" altLang="en-US" dirty="0">
                <a:latin typeface="Arial" charset="0"/>
                <a:ea typeface="Arial" charset="0"/>
                <a:cs typeface="Arial" charset="0"/>
              </a:rPr>
              <a:t>Fraud detection </a:t>
            </a:r>
          </a:p>
          <a:p>
            <a:pPr lvl="2">
              <a:lnSpc>
                <a:spcPct val="100000"/>
              </a:lnSpc>
              <a:defRPr/>
            </a:pPr>
            <a:r>
              <a:rPr lang="en-US" altLang="en-US" dirty="0">
                <a:latin typeface="Arial" charset="0"/>
                <a:ea typeface="Arial" charset="0"/>
                <a:cs typeface="Arial" charset="0"/>
              </a:rPr>
              <a:t>Visa:  2000 </a:t>
            </a:r>
            <a:r>
              <a:rPr lang="en-US" altLang="en-US" dirty="0" err="1">
                <a:latin typeface="Arial" charset="0"/>
                <a:ea typeface="Arial" charset="0"/>
                <a:cs typeface="Arial" charset="0"/>
              </a:rPr>
              <a:t>txn</a:t>
            </a:r>
            <a:r>
              <a:rPr lang="en-US" altLang="en-US" dirty="0">
                <a:latin typeface="Arial" charset="0"/>
                <a:ea typeface="Arial" charset="0"/>
                <a:cs typeface="Arial" charset="0"/>
              </a:rPr>
              <a:t> / sec on average, peak ~47,000 / sec</a:t>
            </a:r>
          </a:p>
          <a:p>
            <a:pPr lvl="2">
              <a:lnSpc>
                <a:spcPct val="100000"/>
              </a:lnSpc>
              <a:defRPr/>
            </a:pPr>
            <a:endParaRPr lang="en-US" altLang="en-US" dirty="0">
              <a:latin typeface="Arial" charset="0"/>
              <a:ea typeface="Arial" charset="0"/>
              <a:cs typeface="Arial" charset="0"/>
            </a:endParaRP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 of stream processing</a:t>
            </a:r>
          </a:p>
        </p:txBody>
      </p:sp>
    </p:spTree>
    <p:extLst>
      <p:ext uri="{BB962C8B-B14F-4D97-AF65-F5344CB8AC3E}">
        <p14:creationId xmlns:p14="http://schemas.microsoft.com/office/powerpoint/2010/main" val="2303795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Mod val="40000"/>
            <a:lumOff val="60000"/>
          </a:schemeClr>
        </a:solidFill>
        <a:ln w="28575">
          <a:solidFill>
            <a:schemeClr val="tx1"/>
          </a:solidFill>
          <a:prstDash val="sysDash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="0" dirty="0">
            <a:solidFill>
              <a:schemeClr val="tx1"/>
            </a:solidFill>
            <a:latin typeface="+mn-l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prstDash val="solid"/>
          <a:headEnd type="arrow"/>
          <a:tailEnd type="none"/>
        </a:ln>
        <a:effectLst/>
      </a:spPr>
      <a:bodyPr/>
      <a:lstStyle/>
      <a:style>
        <a:lnRef idx="3">
          <a:schemeClr val="dk1"/>
        </a:lnRef>
        <a:fillRef idx="0">
          <a:schemeClr val="dk1"/>
        </a:fillRef>
        <a:effectRef idx="2">
          <a:schemeClr val="dk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mtClean="0">
            <a:latin typeface="Arial" charset="0"/>
            <a:ea typeface="Arial" charset="0"/>
            <a:cs typeface="Arial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45675</TotalTime>
  <Words>929</Words>
  <Application>Microsoft Macintosh PowerPoint</Application>
  <PresentationFormat>On-screen Show (4:3)</PresentationFormat>
  <Paragraphs>269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ＭＳ Ｐゴシック</vt:lpstr>
      <vt:lpstr>Arial</vt:lpstr>
      <vt:lpstr>Calibri</vt:lpstr>
      <vt:lpstr>Courier New</vt:lpstr>
      <vt:lpstr>Times New Roman</vt:lpstr>
      <vt:lpstr>Wingdings</vt:lpstr>
      <vt:lpstr>1_Office Theme</vt:lpstr>
      <vt:lpstr>Streaming</vt:lpstr>
      <vt:lpstr>What is streaming?</vt:lpstr>
      <vt:lpstr>Simple stream processing</vt:lpstr>
      <vt:lpstr>Examples:  Stateless conversion</vt:lpstr>
      <vt:lpstr>Examples:  Stateless filtering</vt:lpstr>
      <vt:lpstr>Examples:  Stateful conversion</vt:lpstr>
      <vt:lpstr>Examples:  Aggregation (stateful)</vt:lpstr>
      <vt:lpstr>Enter “BIG DATA”</vt:lpstr>
      <vt:lpstr>The challenge of stream processing</vt:lpstr>
      <vt:lpstr>Scale “up”</vt:lpstr>
      <vt:lpstr>Scale “up”</vt:lpstr>
      <vt:lpstr>Scale “out”</vt:lpstr>
      <vt:lpstr>Stateless operations: trivially parallelized</vt:lpstr>
      <vt:lpstr>State complicates parallelization</vt:lpstr>
      <vt:lpstr>State complicates parallelization</vt:lpstr>
      <vt:lpstr>Parallelization complicates fault-tolerance</vt:lpstr>
      <vt:lpstr>Can parallelize joins</vt:lpstr>
      <vt:lpstr>Can parallelize joins</vt:lpstr>
      <vt:lpstr>Parallelization complicates fault-tolerance</vt:lpstr>
      <vt:lpstr>A Tale of Four Frameworks</vt:lpstr>
      <vt:lpstr>Fault tolerance via record acknowledgement (Apache Storm -- at least once semantics)</vt:lpstr>
      <vt:lpstr>Fault Tolerance via distributed snapshots (Apache Flink)</vt:lpstr>
      <vt:lpstr>Fault Tolerance via distributed snapshots (Apache Flink)</vt:lpstr>
      <vt:lpstr>But another big issue:  Streaming = unbounded data</vt:lpstr>
      <vt:lpstr>Three major challenges</vt:lpstr>
      <vt:lpstr>Our lives used to be easy…</vt:lpstr>
      <vt:lpstr>New Concerns</vt:lpstr>
      <vt:lpstr>Windowing by processing time is great</vt:lpstr>
      <vt:lpstr>What if care about when events happen?</vt:lpstr>
      <vt:lpstr>Time creates new wounds</vt:lpstr>
      <vt:lpstr>This would be nice</vt:lpstr>
      <vt:lpstr>But not the case, so we need tools</vt:lpstr>
    </vt:vector>
  </TitlesOfParts>
  <Company>Princeton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Communication</dc:title>
  <dc:creator>Kai Li</dc:creator>
  <cp:lastModifiedBy>Freedman</cp:lastModifiedBy>
  <cp:revision>1487</cp:revision>
  <cp:lastPrinted>2017-03-15T02:40:38Z</cp:lastPrinted>
  <dcterms:created xsi:type="dcterms:W3CDTF">2013-10-08T01:49:25Z</dcterms:created>
  <dcterms:modified xsi:type="dcterms:W3CDTF">2019-03-23T16:36:09Z</dcterms:modified>
</cp:coreProperties>
</file>